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"/>
  </p:notesMasterIdLst>
  <p:sldIdLst>
    <p:sldId id="263" r:id="rId2"/>
  </p:sldIdLst>
  <p:sldSz cx="30289500" cy="427942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183" userDrawn="1">
          <p15:clr>
            <a:srgbClr val="A4A3A4"/>
          </p15:clr>
        </p15:guide>
        <p15:guide id="2" pos="95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DAD9"/>
    <a:srgbClr val="A2CE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86" autoAdjust="0"/>
    <p:restoredTop sz="95046" autoAdjust="0"/>
  </p:normalViewPr>
  <p:slideViewPr>
    <p:cSldViewPr snapToGrid="0">
      <p:cViewPr>
        <p:scale>
          <a:sx n="33" d="100"/>
          <a:sy n="33" d="100"/>
        </p:scale>
        <p:origin x="955" y="-5304"/>
      </p:cViewPr>
      <p:guideLst>
        <p:guide orient="horz" pos="15183"/>
        <p:guide pos="95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-58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7551E5-5488-4EB1-B5DE-8725C93E5961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336800" y="1143000"/>
            <a:ext cx="2184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BF5677-C5C4-4F21-9697-6D8FF4201B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625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336800" y="1143000"/>
            <a:ext cx="2184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F5677-C5C4-4F21-9697-6D8FF4201B7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71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1713" y="7003597"/>
            <a:ext cx="25746075" cy="14898735"/>
          </a:xfrm>
        </p:spPr>
        <p:txBody>
          <a:bodyPr anchor="b"/>
          <a:lstStyle>
            <a:lvl1pPr algn="ctr">
              <a:defRPr sz="1987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6188" y="22476884"/>
            <a:ext cx="22717125" cy="10332032"/>
          </a:xfrm>
        </p:spPr>
        <p:txBody>
          <a:bodyPr/>
          <a:lstStyle>
            <a:lvl1pPr marL="0" indent="0" algn="ctr">
              <a:buNone/>
              <a:defRPr sz="7950"/>
            </a:lvl1pPr>
            <a:lvl2pPr marL="1514475" indent="0" algn="ctr">
              <a:buNone/>
              <a:defRPr sz="6625"/>
            </a:lvl2pPr>
            <a:lvl3pPr marL="3028950" indent="0" algn="ctr">
              <a:buNone/>
              <a:defRPr sz="5963"/>
            </a:lvl3pPr>
            <a:lvl4pPr marL="4543425" indent="0" algn="ctr">
              <a:buNone/>
              <a:defRPr sz="5300"/>
            </a:lvl4pPr>
            <a:lvl5pPr marL="6057900" indent="0" algn="ctr">
              <a:buNone/>
              <a:defRPr sz="5300"/>
            </a:lvl5pPr>
            <a:lvl6pPr marL="7572375" indent="0" algn="ctr">
              <a:buNone/>
              <a:defRPr sz="5300"/>
            </a:lvl6pPr>
            <a:lvl7pPr marL="9086850" indent="0" algn="ctr">
              <a:buNone/>
              <a:defRPr sz="5300"/>
            </a:lvl7pPr>
            <a:lvl8pPr marL="10601325" indent="0" algn="ctr">
              <a:buNone/>
              <a:defRPr sz="5300"/>
            </a:lvl8pPr>
            <a:lvl9pPr marL="12115800" indent="0" algn="ctr">
              <a:buNone/>
              <a:defRPr sz="53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7B94F-7203-4442-8EB9-874971A5F3D4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EF871-3946-4BA6-B961-FEBB197811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6115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7B94F-7203-4442-8EB9-874971A5F3D4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EF871-3946-4BA6-B961-FEBB197811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828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75925" y="2278397"/>
            <a:ext cx="6531173" cy="362661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2405" y="2278397"/>
            <a:ext cx="19214902" cy="362661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7B94F-7203-4442-8EB9-874971A5F3D4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EF871-3946-4BA6-B961-FEBB197811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051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7B94F-7203-4442-8EB9-874971A5F3D4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EF871-3946-4BA6-B961-FEBB197811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265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6629" y="10668854"/>
            <a:ext cx="26124694" cy="17801211"/>
          </a:xfrm>
        </p:spPr>
        <p:txBody>
          <a:bodyPr anchor="b"/>
          <a:lstStyle>
            <a:lvl1pPr>
              <a:defRPr sz="1987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6629" y="28638472"/>
            <a:ext cx="26124694" cy="9361236"/>
          </a:xfrm>
        </p:spPr>
        <p:txBody>
          <a:bodyPr/>
          <a:lstStyle>
            <a:lvl1pPr marL="0" indent="0">
              <a:buNone/>
              <a:defRPr sz="7950">
                <a:solidFill>
                  <a:schemeClr val="tx1"/>
                </a:solidFill>
              </a:defRPr>
            </a:lvl1pPr>
            <a:lvl2pPr marL="1514475" indent="0">
              <a:buNone/>
              <a:defRPr sz="6625">
                <a:solidFill>
                  <a:schemeClr val="tx1">
                    <a:tint val="75000"/>
                  </a:schemeClr>
                </a:solidFill>
              </a:defRPr>
            </a:lvl2pPr>
            <a:lvl3pPr marL="3028950" indent="0">
              <a:buNone/>
              <a:defRPr sz="5963">
                <a:solidFill>
                  <a:schemeClr val="tx1">
                    <a:tint val="75000"/>
                  </a:schemeClr>
                </a:solidFill>
              </a:defRPr>
            </a:lvl3pPr>
            <a:lvl4pPr marL="4543425" indent="0">
              <a:buNone/>
              <a:defRPr sz="5300">
                <a:solidFill>
                  <a:schemeClr val="tx1">
                    <a:tint val="75000"/>
                  </a:schemeClr>
                </a:solidFill>
              </a:defRPr>
            </a:lvl4pPr>
            <a:lvl5pPr marL="6057900" indent="0">
              <a:buNone/>
              <a:defRPr sz="5300">
                <a:solidFill>
                  <a:schemeClr val="tx1">
                    <a:tint val="75000"/>
                  </a:schemeClr>
                </a:solidFill>
              </a:defRPr>
            </a:lvl5pPr>
            <a:lvl6pPr marL="7572375" indent="0">
              <a:buNone/>
              <a:defRPr sz="5300">
                <a:solidFill>
                  <a:schemeClr val="tx1">
                    <a:tint val="75000"/>
                  </a:schemeClr>
                </a:solidFill>
              </a:defRPr>
            </a:lvl6pPr>
            <a:lvl7pPr marL="9086850" indent="0">
              <a:buNone/>
              <a:defRPr sz="5300">
                <a:solidFill>
                  <a:schemeClr val="tx1">
                    <a:tint val="75000"/>
                  </a:schemeClr>
                </a:solidFill>
              </a:defRPr>
            </a:lvl7pPr>
            <a:lvl8pPr marL="10601325" indent="0">
              <a:buNone/>
              <a:defRPr sz="5300">
                <a:solidFill>
                  <a:schemeClr val="tx1">
                    <a:tint val="75000"/>
                  </a:schemeClr>
                </a:solidFill>
              </a:defRPr>
            </a:lvl8pPr>
            <a:lvl9pPr marL="12115800" indent="0">
              <a:buNone/>
              <a:defRPr sz="5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7B94F-7203-4442-8EB9-874971A5F3D4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EF871-3946-4BA6-B961-FEBB197811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7328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2403" y="11391985"/>
            <a:ext cx="12873038" cy="2715255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34059" y="11391985"/>
            <a:ext cx="12873038" cy="2715255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7B94F-7203-4442-8EB9-874971A5F3D4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EF871-3946-4BA6-B961-FEBB197811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139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6348" y="2278406"/>
            <a:ext cx="26124694" cy="82715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6352" y="10490535"/>
            <a:ext cx="12813876" cy="5141249"/>
          </a:xfrm>
        </p:spPr>
        <p:txBody>
          <a:bodyPr anchor="b"/>
          <a:lstStyle>
            <a:lvl1pPr marL="0" indent="0">
              <a:buNone/>
              <a:defRPr sz="7950" b="1"/>
            </a:lvl1pPr>
            <a:lvl2pPr marL="1514475" indent="0">
              <a:buNone/>
              <a:defRPr sz="6625" b="1"/>
            </a:lvl2pPr>
            <a:lvl3pPr marL="3028950" indent="0">
              <a:buNone/>
              <a:defRPr sz="5963" b="1"/>
            </a:lvl3pPr>
            <a:lvl4pPr marL="4543425" indent="0">
              <a:buNone/>
              <a:defRPr sz="5300" b="1"/>
            </a:lvl4pPr>
            <a:lvl5pPr marL="6057900" indent="0">
              <a:buNone/>
              <a:defRPr sz="5300" b="1"/>
            </a:lvl5pPr>
            <a:lvl6pPr marL="7572375" indent="0">
              <a:buNone/>
              <a:defRPr sz="5300" b="1"/>
            </a:lvl6pPr>
            <a:lvl7pPr marL="9086850" indent="0">
              <a:buNone/>
              <a:defRPr sz="5300" b="1"/>
            </a:lvl7pPr>
            <a:lvl8pPr marL="10601325" indent="0">
              <a:buNone/>
              <a:defRPr sz="5300" b="1"/>
            </a:lvl8pPr>
            <a:lvl9pPr marL="12115800" indent="0">
              <a:buNone/>
              <a:defRPr sz="53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6352" y="15631784"/>
            <a:ext cx="12813876" cy="22992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34061" y="10490535"/>
            <a:ext cx="12876983" cy="5141249"/>
          </a:xfrm>
        </p:spPr>
        <p:txBody>
          <a:bodyPr anchor="b"/>
          <a:lstStyle>
            <a:lvl1pPr marL="0" indent="0">
              <a:buNone/>
              <a:defRPr sz="7950" b="1"/>
            </a:lvl1pPr>
            <a:lvl2pPr marL="1514475" indent="0">
              <a:buNone/>
              <a:defRPr sz="6625" b="1"/>
            </a:lvl2pPr>
            <a:lvl3pPr marL="3028950" indent="0">
              <a:buNone/>
              <a:defRPr sz="5963" b="1"/>
            </a:lvl3pPr>
            <a:lvl4pPr marL="4543425" indent="0">
              <a:buNone/>
              <a:defRPr sz="5300" b="1"/>
            </a:lvl4pPr>
            <a:lvl5pPr marL="6057900" indent="0">
              <a:buNone/>
              <a:defRPr sz="5300" b="1"/>
            </a:lvl5pPr>
            <a:lvl6pPr marL="7572375" indent="0">
              <a:buNone/>
              <a:defRPr sz="5300" b="1"/>
            </a:lvl6pPr>
            <a:lvl7pPr marL="9086850" indent="0">
              <a:buNone/>
              <a:defRPr sz="5300" b="1"/>
            </a:lvl7pPr>
            <a:lvl8pPr marL="10601325" indent="0">
              <a:buNone/>
              <a:defRPr sz="5300" b="1"/>
            </a:lvl8pPr>
            <a:lvl9pPr marL="12115800" indent="0">
              <a:buNone/>
              <a:defRPr sz="53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34061" y="15631784"/>
            <a:ext cx="12876983" cy="22992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7B94F-7203-4442-8EB9-874971A5F3D4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EF871-3946-4BA6-B961-FEBB197811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561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7B94F-7203-4442-8EB9-874971A5F3D4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EF871-3946-4BA6-B961-FEBB197811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805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7B94F-7203-4442-8EB9-874971A5F3D4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EF871-3946-4BA6-B961-FEBB197811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781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6348" y="2852949"/>
            <a:ext cx="9769152" cy="9985322"/>
          </a:xfrm>
        </p:spPr>
        <p:txBody>
          <a:bodyPr anchor="b"/>
          <a:lstStyle>
            <a:lvl1pPr>
              <a:defRPr sz="10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6983" y="6161587"/>
            <a:ext cx="15334059" cy="30411646"/>
          </a:xfrm>
        </p:spPr>
        <p:txBody>
          <a:bodyPr/>
          <a:lstStyle>
            <a:lvl1pPr>
              <a:defRPr sz="10600"/>
            </a:lvl1pPr>
            <a:lvl2pPr>
              <a:defRPr sz="9275"/>
            </a:lvl2pPr>
            <a:lvl3pPr>
              <a:defRPr sz="7950"/>
            </a:lvl3pPr>
            <a:lvl4pPr>
              <a:defRPr sz="6625"/>
            </a:lvl4pPr>
            <a:lvl5pPr>
              <a:defRPr sz="6625"/>
            </a:lvl5pPr>
            <a:lvl6pPr>
              <a:defRPr sz="6625"/>
            </a:lvl6pPr>
            <a:lvl7pPr>
              <a:defRPr sz="6625"/>
            </a:lvl7pPr>
            <a:lvl8pPr>
              <a:defRPr sz="6625"/>
            </a:lvl8pPr>
            <a:lvl9pPr>
              <a:defRPr sz="662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6348" y="12838271"/>
            <a:ext cx="9769152" cy="23784486"/>
          </a:xfrm>
        </p:spPr>
        <p:txBody>
          <a:bodyPr/>
          <a:lstStyle>
            <a:lvl1pPr marL="0" indent="0">
              <a:buNone/>
              <a:defRPr sz="5300"/>
            </a:lvl1pPr>
            <a:lvl2pPr marL="1514475" indent="0">
              <a:buNone/>
              <a:defRPr sz="4638"/>
            </a:lvl2pPr>
            <a:lvl3pPr marL="3028950" indent="0">
              <a:buNone/>
              <a:defRPr sz="3975"/>
            </a:lvl3pPr>
            <a:lvl4pPr marL="4543425" indent="0">
              <a:buNone/>
              <a:defRPr sz="3313"/>
            </a:lvl4pPr>
            <a:lvl5pPr marL="6057900" indent="0">
              <a:buNone/>
              <a:defRPr sz="3313"/>
            </a:lvl5pPr>
            <a:lvl6pPr marL="7572375" indent="0">
              <a:buNone/>
              <a:defRPr sz="3313"/>
            </a:lvl6pPr>
            <a:lvl7pPr marL="9086850" indent="0">
              <a:buNone/>
              <a:defRPr sz="3313"/>
            </a:lvl7pPr>
            <a:lvl8pPr marL="10601325" indent="0">
              <a:buNone/>
              <a:defRPr sz="3313"/>
            </a:lvl8pPr>
            <a:lvl9pPr marL="12115800" indent="0">
              <a:buNone/>
              <a:defRPr sz="3313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7B94F-7203-4442-8EB9-874971A5F3D4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EF871-3946-4BA6-B961-FEBB197811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699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6348" y="2852949"/>
            <a:ext cx="9769152" cy="9985322"/>
          </a:xfrm>
        </p:spPr>
        <p:txBody>
          <a:bodyPr anchor="b"/>
          <a:lstStyle>
            <a:lvl1pPr>
              <a:defRPr sz="10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6983" y="6161587"/>
            <a:ext cx="15334059" cy="30411646"/>
          </a:xfrm>
        </p:spPr>
        <p:txBody>
          <a:bodyPr anchor="t"/>
          <a:lstStyle>
            <a:lvl1pPr marL="0" indent="0">
              <a:buNone/>
              <a:defRPr sz="10600"/>
            </a:lvl1pPr>
            <a:lvl2pPr marL="1514475" indent="0">
              <a:buNone/>
              <a:defRPr sz="9275"/>
            </a:lvl2pPr>
            <a:lvl3pPr marL="3028950" indent="0">
              <a:buNone/>
              <a:defRPr sz="7950"/>
            </a:lvl3pPr>
            <a:lvl4pPr marL="4543425" indent="0">
              <a:buNone/>
              <a:defRPr sz="6625"/>
            </a:lvl4pPr>
            <a:lvl5pPr marL="6057900" indent="0">
              <a:buNone/>
              <a:defRPr sz="6625"/>
            </a:lvl5pPr>
            <a:lvl6pPr marL="7572375" indent="0">
              <a:buNone/>
              <a:defRPr sz="6625"/>
            </a:lvl6pPr>
            <a:lvl7pPr marL="9086850" indent="0">
              <a:buNone/>
              <a:defRPr sz="6625"/>
            </a:lvl7pPr>
            <a:lvl8pPr marL="10601325" indent="0">
              <a:buNone/>
              <a:defRPr sz="6625"/>
            </a:lvl8pPr>
            <a:lvl9pPr marL="12115800" indent="0">
              <a:buNone/>
              <a:defRPr sz="6625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6348" y="12838271"/>
            <a:ext cx="9769152" cy="23784486"/>
          </a:xfrm>
        </p:spPr>
        <p:txBody>
          <a:bodyPr/>
          <a:lstStyle>
            <a:lvl1pPr marL="0" indent="0">
              <a:buNone/>
              <a:defRPr sz="5300"/>
            </a:lvl1pPr>
            <a:lvl2pPr marL="1514475" indent="0">
              <a:buNone/>
              <a:defRPr sz="4638"/>
            </a:lvl2pPr>
            <a:lvl3pPr marL="3028950" indent="0">
              <a:buNone/>
              <a:defRPr sz="3975"/>
            </a:lvl3pPr>
            <a:lvl4pPr marL="4543425" indent="0">
              <a:buNone/>
              <a:defRPr sz="3313"/>
            </a:lvl4pPr>
            <a:lvl5pPr marL="6057900" indent="0">
              <a:buNone/>
              <a:defRPr sz="3313"/>
            </a:lvl5pPr>
            <a:lvl6pPr marL="7572375" indent="0">
              <a:buNone/>
              <a:defRPr sz="3313"/>
            </a:lvl6pPr>
            <a:lvl7pPr marL="9086850" indent="0">
              <a:buNone/>
              <a:defRPr sz="3313"/>
            </a:lvl7pPr>
            <a:lvl8pPr marL="10601325" indent="0">
              <a:buNone/>
              <a:defRPr sz="3313"/>
            </a:lvl8pPr>
            <a:lvl9pPr marL="12115800" indent="0">
              <a:buNone/>
              <a:defRPr sz="3313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7B94F-7203-4442-8EB9-874971A5F3D4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EF871-3946-4BA6-B961-FEBB197811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824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2403" y="2278406"/>
            <a:ext cx="26124694" cy="8271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2403" y="11391985"/>
            <a:ext cx="26124694" cy="27152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2403" y="39663928"/>
            <a:ext cx="6815138" cy="22783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7B94F-7203-4442-8EB9-874971A5F3D4}" type="datetimeFigureOut">
              <a:rPr lang="zh-CN" altLang="en-US" smtClean="0"/>
              <a:t>2024/6/26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33397" y="39663928"/>
            <a:ext cx="10222706" cy="22783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91959" y="39663928"/>
            <a:ext cx="6815138" cy="22783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EF871-3946-4BA6-B961-FEBB197811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171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3028950" rtl="0" eaLnBrk="1" latinLnBrk="0" hangingPunct="1">
        <a:lnSpc>
          <a:spcPct val="90000"/>
        </a:lnSpc>
        <a:spcBef>
          <a:spcPct val="0"/>
        </a:spcBef>
        <a:buNone/>
        <a:defRPr sz="14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7238" indent="-757238" algn="l" defTabSz="3028950" rtl="0" eaLnBrk="1" latinLnBrk="0" hangingPunct="1">
        <a:lnSpc>
          <a:spcPct val="90000"/>
        </a:lnSpc>
        <a:spcBef>
          <a:spcPts val="3313"/>
        </a:spcBef>
        <a:buFont typeface="Arial" panose="020B0604020202020204" pitchFamily="34" charset="0"/>
        <a:buChar char="•"/>
        <a:defRPr sz="9275" kern="1200">
          <a:solidFill>
            <a:schemeClr val="tx1"/>
          </a:solidFill>
          <a:latin typeface="+mn-lt"/>
          <a:ea typeface="+mn-ea"/>
          <a:cs typeface="+mn-cs"/>
        </a:defRPr>
      </a:lvl1pPr>
      <a:lvl2pPr marL="2271713" indent="-757238" algn="l" defTabSz="3028950" rtl="0" eaLnBrk="1" latinLnBrk="0" hangingPunct="1">
        <a:lnSpc>
          <a:spcPct val="90000"/>
        </a:lnSpc>
        <a:spcBef>
          <a:spcPts val="1656"/>
        </a:spcBef>
        <a:buFont typeface="Arial" panose="020B0604020202020204" pitchFamily="34" charset="0"/>
        <a:buChar char="•"/>
        <a:defRPr sz="7950" kern="1200">
          <a:solidFill>
            <a:schemeClr val="tx1"/>
          </a:solidFill>
          <a:latin typeface="+mn-lt"/>
          <a:ea typeface="+mn-ea"/>
          <a:cs typeface="+mn-cs"/>
        </a:defRPr>
      </a:lvl2pPr>
      <a:lvl3pPr marL="3786188" indent="-757238" algn="l" defTabSz="3028950" rtl="0" eaLnBrk="1" latinLnBrk="0" hangingPunct="1">
        <a:lnSpc>
          <a:spcPct val="90000"/>
        </a:lnSpc>
        <a:spcBef>
          <a:spcPts val="1656"/>
        </a:spcBef>
        <a:buFont typeface="Arial" panose="020B0604020202020204" pitchFamily="34" charset="0"/>
        <a:buChar char="•"/>
        <a:defRPr sz="6625" kern="1200">
          <a:solidFill>
            <a:schemeClr val="tx1"/>
          </a:solidFill>
          <a:latin typeface="+mn-lt"/>
          <a:ea typeface="+mn-ea"/>
          <a:cs typeface="+mn-cs"/>
        </a:defRPr>
      </a:lvl3pPr>
      <a:lvl4pPr marL="5300663" indent="-757238" algn="l" defTabSz="3028950" rtl="0" eaLnBrk="1" latinLnBrk="0" hangingPunct="1">
        <a:lnSpc>
          <a:spcPct val="90000"/>
        </a:lnSpc>
        <a:spcBef>
          <a:spcPts val="1656"/>
        </a:spcBef>
        <a:buFont typeface="Arial" panose="020B0604020202020204" pitchFamily="34" charset="0"/>
        <a:buChar char="•"/>
        <a:defRPr sz="5963" kern="1200">
          <a:solidFill>
            <a:schemeClr val="tx1"/>
          </a:solidFill>
          <a:latin typeface="+mn-lt"/>
          <a:ea typeface="+mn-ea"/>
          <a:cs typeface="+mn-cs"/>
        </a:defRPr>
      </a:lvl4pPr>
      <a:lvl5pPr marL="6815138" indent="-757238" algn="l" defTabSz="3028950" rtl="0" eaLnBrk="1" latinLnBrk="0" hangingPunct="1">
        <a:lnSpc>
          <a:spcPct val="90000"/>
        </a:lnSpc>
        <a:spcBef>
          <a:spcPts val="1656"/>
        </a:spcBef>
        <a:buFont typeface="Arial" panose="020B0604020202020204" pitchFamily="34" charset="0"/>
        <a:buChar char="•"/>
        <a:defRPr sz="5963" kern="1200">
          <a:solidFill>
            <a:schemeClr val="tx1"/>
          </a:solidFill>
          <a:latin typeface="+mn-lt"/>
          <a:ea typeface="+mn-ea"/>
          <a:cs typeface="+mn-cs"/>
        </a:defRPr>
      </a:lvl5pPr>
      <a:lvl6pPr marL="8329613" indent="-757238" algn="l" defTabSz="3028950" rtl="0" eaLnBrk="1" latinLnBrk="0" hangingPunct="1">
        <a:lnSpc>
          <a:spcPct val="90000"/>
        </a:lnSpc>
        <a:spcBef>
          <a:spcPts val="1656"/>
        </a:spcBef>
        <a:buFont typeface="Arial" panose="020B0604020202020204" pitchFamily="34" charset="0"/>
        <a:buChar char="•"/>
        <a:defRPr sz="5963" kern="1200">
          <a:solidFill>
            <a:schemeClr val="tx1"/>
          </a:solidFill>
          <a:latin typeface="+mn-lt"/>
          <a:ea typeface="+mn-ea"/>
          <a:cs typeface="+mn-cs"/>
        </a:defRPr>
      </a:lvl6pPr>
      <a:lvl7pPr marL="9844088" indent="-757238" algn="l" defTabSz="3028950" rtl="0" eaLnBrk="1" latinLnBrk="0" hangingPunct="1">
        <a:lnSpc>
          <a:spcPct val="90000"/>
        </a:lnSpc>
        <a:spcBef>
          <a:spcPts val="1656"/>
        </a:spcBef>
        <a:buFont typeface="Arial" panose="020B0604020202020204" pitchFamily="34" charset="0"/>
        <a:buChar char="•"/>
        <a:defRPr sz="5963" kern="1200">
          <a:solidFill>
            <a:schemeClr val="tx1"/>
          </a:solidFill>
          <a:latin typeface="+mn-lt"/>
          <a:ea typeface="+mn-ea"/>
          <a:cs typeface="+mn-cs"/>
        </a:defRPr>
      </a:lvl7pPr>
      <a:lvl8pPr marL="11358563" indent="-757238" algn="l" defTabSz="3028950" rtl="0" eaLnBrk="1" latinLnBrk="0" hangingPunct="1">
        <a:lnSpc>
          <a:spcPct val="90000"/>
        </a:lnSpc>
        <a:spcBef>
          <a:spcPts val="1656"/>
        </a:spcBef>
        <a:buFont typeface="Arial" panose="020B0604020202020204" pitchFamily="34" charset="0"/>
        <a:buChar char="•"/>
        <a:defRPr sz="5963" kern="1200">
          <a:solidFill>
            <a:schemeClr val="tx1"/>
          </a:solidFill>
          <a:latin typeface="+mn-lt"/>
          <a:ea typeface="+mn-ea"/>
          <a:cs typeface="+mn-cs"/>
        </a:defRPr>
      </a:lvl8pPr>
      <a:lvl9pPr marL="12873038" indent="-757238" algn="l" defTabSz="3028950" rtl="0" eaLnBrk="1" latinLnBrk="0" hangingPunct="1">
        <a:lnSpc>
          <a:spcPct val="90000"/>
        </a:lnSpc>
        <a:spcBef>
          <a:spcPts val="1656"/>
        </a:spcBef>
        <a:buFont typeface="Arial" panose="020B0604020202020204" pitchFamily="34" charset="0"/>
        <a:buChar char="•"/>
        <a:defRPr sz="59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8950" rtl="0" eaLnBrk="1" latinLnBrk="0" hangingPunct="1">
        <a:defRPr sz="5963" kern="1200">
          <a:solidFill>
            <a:schemeClr val="tx1"/>
          </a:solidFill>
          <a:latin typeface="+mn-lt"/>
          <a:ea typeface="+mn-ea"/>
          <a:cs typeface="+mn-cs"/>
        </a:defRPr>
      </a:lvl1pPr>
      <a:lvl2pPr marL="1514475" algn="l" defTabSz="3028950" rtl="0" eaLnBrk="1" latinLnBrk="0" hangingPunct="1">
        <a:defRPr sz="5963" kern="1200">
          <a:solidFill>
            <a:schemeClr val="tx1"/>
          </a:solidFill>
          <a:latin typeface="+mn-lt"/>
          <a:ea typeface="+mn-ea"/>
          <a:cs typeface="+mn-cs"/>
        </a:defRPr>
      </a:lvl2pPr>
      <a:lvl3pPr marL="3028950" algn="l" defTabSz="3028950" rtl="0" eaLnBrk="1" latinLnBrk="0" hangingPunct="1">
        <a:defRPr sz="5963" kern="1200">
          <a:solidFill>
            <a:schemeClr val="tx1"/>
          </a:solidFill>
          <a:latin typeface="+mn-lt"/>
          <a:ea typeface="+mn-ea"/>
          <a:cs typeface="+mn-cs"/>
        </a:defRPr>
      </a:lvl3pPr>
      <a:lvl4pPr marL="4543425" algn="l" defTabSz="3028950" rtl="0" eaLnBrk="1" latinLnBrk="0" hangingPunct="1">
        <a:defRPr sz="5963" kern="1200">
          <a:solidFill>
            <a:schemeClr val="tx1"/>
          </a:solidFill>
          <a:latin typeface="+mn-lt"/>
          <a:ea typeface="+mn-ea"/>
          <a:cs typeface="+mn-cs"/>
        </a:defRPr>
      </a:lvl4pPr>
      <a:lvl5pPr marL="6057900" algn="l" defTabSz="3028950" rtl="0" eaLnBrk="1" latinLnBrk="0" hangingPunct="1">
        <a:defRPr sz="5963" kern="1200">
          <a:solidFill>
            <a:schemeClr val="tx1"/>
          </a:solidFill>
          <a:latin typeface="+mn-lt"/>
          <a:ea typeface="+mn-ea"/>
          <a:cs typeface="+mn-cs"/>
        </a:defRPr>
      </a:lvl5pPr>
      <a:lvl6pPr marL="7572375" algn="l" defTabSz="3028950" rtl="0" eaLnBrk="1" latinLnBrk="0" hangingPunct="1">
        <a:defRPr sz="5963" kern="1200">
          <a:solidFill>
            <a:schemeClr val="tx1"/>
          </a:solidFill>
          <a:latin typeface="+mn-lt"/>
          <a:ea typeface="+mn-ea"/>
          <a:cs typeface="+mn-cs"/>
        </a:defRPr>
      </a:lvl6pPr>
      <a:lvl7pPr marL="9086850" algn="l" defTabSz="3028950" rtl="0" eaLnBrk="1" latinLnBrk="0" hangingPunct="1">
        <a:defRPr sz="5963" kern="1200">
          <a:solidFill>
            <a:schemeClr val="tx1"/>
          </a:solidFill>
          <a:latin typeface="+mn-lt"/>
          <a:ea typeface="+mn-ea"/>
          <a:cs typeface="+mn-cs"/>
        </a:defRPr>
      </a:lvl7pPr>
      <a:lvl8pPr marL="10601325" algn="l" defTabSz="3028950" rtl="0" eaLnBrk="1" latinLnBrk="0" hangingPunct="1">
        <a:defRPr sz="5963" kern="1200">
          <a:solidFill>
            <a:schemeClr val="tx1"/>
          </a:solidFill>
          <a:latin typeface="+mn-lt"/>
          <a:ea typeface="+mn-ea"/>
          <a:cs typeface="+mn-cs"/>
        </a:defRPr>
      </a:lvl8pPr>
      <a:lvl9pPr marL="12115800" algn="l" defTabSz="3028950" rtl="0" eaLnBrk="1" latinLnBrk="0" hangingPunct="1">
        <a:defRPr sz="59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26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12" Type="http://schemas.openxmlformats.org/officeDocument/2006/relationships/image" Target="../media/image7.tiff"/><Relationship Id="rId17" Type="http://schemas.openxmlformats.org/officeDocument/2006/relationships/image" Target="../media/image13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29" Type="http://schemas.openxmlformats.org/officeDocument/2006/relationships/image" Target="../media/image17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6.tiff"/><Relationship Id="rId24" Type="http://schemas.openxmlformats.org/officeDocument/2006/relationships/image" Target="../media/image21.png"/><Relationship Id="rId5" Type="http://schemas.openxmlformats.org/officeDocument/2006/relationships/image" Target="../media/image3.svg"/><Relationship Id="rId15" Type="http://schemas.openxmlformats.org/officeDocument/2006/relationships/image" Target="../media/image11.png"/><Relationship Id="rId23" Type="http://schemas.openxmlformats.org/officeDocument/2006/relationships/image" Target="../media/image20.png"/><Relationship Id="rId28" Type="http://schemas.openxmlformats.org/officeDocument/2006/relationships/image" Target="../media/image16.tif"/><Relationship Id="rId10" Type="http://schemas.openxmlformats.org/officeDocument/2006/relationships/image" Target="../media/image8.png"/><Relationship Id="rId31" Type="http://schemas.openxmlformats.org/officeDocument/2006/relationships/image" Target="../media/image18.tiff"/><Relationship Id="rId4" Type="http://schemas.openxmlformats.org/officeDocument/2006/relationships/image" Target="../media/image2.png"/><Relationship Id="rId14" Type="http://schemas.openxmlformats.org/officeDocument/2006/relationships/image" Target="../media/image10.tiff"/><Relationship Id="rId22" Type="http://schemas.openxmlformats.org/officeDocument/2006/relationships/image" Target="../media/image19.png"/><Relationship Id="rId27" Type="http://schemas.openxmlformats.org/officeDocument/2006/relationships/image" Target="../media/image15.tiff"/><Relationship Id="rId30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组合 466">
            <a:extLst>
              <a:ext uri="{FF2B5EF4-FFF2-40B4-BE49-F238E27FC236}">
                <a16:creationId xmlns:a16="http://schemas.microsoft.com/office/drawing/2014/main" id="{A49E0512-85E8-4EC9-B457-FE8793172E7A}"/>
              </a:ext>
            </a:extLst>
          </p:cNvPr>
          <p:cNvGrpSpPr/>
          <p:nvPr/>
        </p:nvGrpSpPr>
        <p:grpSpPr>
          <a:xfrm>
            <a:off x="932812" y="37101947"/>
            <a:ext cx="28480137" cy="5491223"/>
            <a:chOff x="963566" y="37333715"/>
            <a:chExt cx="29232442" cy="6341541"/>
          </a:xfrm>
        </p:grpSpPr>
        <p:sp>
          <p:nvSpPr>
            <p:cNvPr id="335" name="矩形: 圆角 334">
              <a:extLst>
                <a:ext uri="{FF2B5EF4-FFF2-40B4-BE49-F238E27FC236}">
                  <a16:creationId xmlns:a16="http://schemas.microsoft.com/office/drawing/2014/main" id="{FE06D3EC-7B7D-4F72-BFD5-5FE42323A682}"/>
                </a:ext>
              </a:extLst>
            </p:cNvPr>
            <p:cNvSpPr/>
            <p:nvPr/>
          </p:nvSpPr>
          <p:spPr>
            <a:xfrm>
              <a:off x="963566" y="37925045"/>
              <a:ext cx="29232442" cy="5750211"/>
            </a:xfrm>
            <a:prstGeom prst="roundRect">
              <a:avLst>
                <a:gd name="adj" fmla="val 18988"/>
              </a:avLst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754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and</a:t>
              </a:r>
              <a:endParaRPr lang="zh-CN" altLang="en-US" sz="1754" dirty="0"/>
            </a:p>
          </p:txBody>
        </p:sp>
        <p:sp>
          <p:nvSpPr>
            <p:cNvPr id="336" name="矩形 335">
              <a:extLst>
                <a:ext uri="{FF2B5EF4-FFF2-40B4-BE49-F238E27FC236}">
                  <a16:creationId xmlns:a16="http://schemas.microsoft.com/office/drawing/2014/main" id="{05197FF4-53CE-4C70-8F7C-8437577D75B3}"/>
                </a:ext>
              </a:extLst>
            </p:cNvPr>
            <p:cNvSpPr/>
            <p:nvPr/>
          </p:nvSpPr>
          <p:spPr>
            <a:xfrm>
              <a:off x="1624094" y="37333715"/>
              <a:ext cx="4371270" cy="11554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Future steps</a:t>
              </a:r>
              <a:endParaRPr lang="zh-CN" altLang="en-US" sz="4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9" name="文本框 338">
                  <a:extLst>
                    <a:ext uri="{FF2B5EF4-FFF2-40B4-BE49-F238E27FC236}">
                      <a16:creationId xmlns:a16="http://schemas.microsoft.com/office/drawing/2014/main" id="{D7F530A6-301C-4D1D-81E4-F3D061DC846B}"/>
                    </a:ext>
                  </a:extLst>
                </p:cNvPr>
                <p:cNvSpPr txBox="1"/>
                <p:nvPr/>
              </p:nvSpPr>
              <p:spPr>
                <a:xfrm>
                  <a:off x="1330632" y="38248665"/>
                  <a:ext cx="28529384" cy="52959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457200" indent="-457200" algn="just">
                    <a:buFont typeface="Wingdings" panose="05000000000000000000" pitchFamily="2" charset="2"/>
                    <a:buChar char="Ø"/>
                  </a:pPr>
                  <a:r>
                    <a:rPr lang="en-US" altLang="zh-CN" sz="30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Dimension reduction (</a:t>
                  </a:r>
                  <a:r>
                    <a:rPr lang="en-US" altLang="zh-CN" sz="3000" b="1" dirty="0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dissociate the dynamic contributions</a:t>
                  </a:r>
                  <a:r>
                    <a:rPr lang="en-US" altLang="zh-CN" sz="30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):</a:t>
                  </a:r>
                </a:p>
                <a:p>
                  <a:pPr marL="971550" lvl="1" indent="-514350" algn="just">
                    <a:buFont typeface="+mj-lt"/>
                    <a:buAutoNum type="arabicPeriod"/>
                  </a:pPr>
                  <a:r>
                    <a:rPr lang="en-US" altLang="zh-CN" sz="29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Extend SVD via optimizing the U: current coordinate, U1 and U2 are not perfectly decoupled, ideally U1 should only encode stochastic back-ground EEG.</a:t>
                  </a:r>
                </a:p>
                <a:p>
                  <a:pPr marL="971550" lvl="1" indent="-514350" algn="just">
                    <a:buFont typeface="+mj-lt"/>
                    <a:buAutoNum type="arabicPeriod"/>
                  </a:pPr>
                  <a:r>
                    <a:rPr lang="en-US" altLang="zh-CN" sz="29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Auto-encoder based approach: training an universal coordinate in a large sleep database to disentangle the nonlinear  part out, then apply trained coordinate to individual spectrogram for subsequent model discovery (</a:t>
                  </a:r>
                  <a:r>
                    <a:rPr lang="en-US" altLang="zh-CN" sz="2900" b="1" dirty="0">
                      <a:solidFill>
                        <a:schemeClr val="bg1">
                          <a:lumMod val="50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nice property about SVD is its U matrix has clear interpretation</a:t>
                  </a:r>
                  <a:r>
                    <a:rPr lang="en-US" altLang="zh-CN" sz="29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).</a:t>
                  </a:r>
                </a:p>
                <a:p>
                  <a:pPr marL="457200" indent="-457200" algn="just">
                    <a:buFont typeface="Wingdings" panose="05000000000000000000" pitchFamily="2" charset="2"/>
                    <a:buChar char="Ø"/>
                  </a:pPr>
                  <a:r>
                    <a:rPr lang="en-US" altLang="zh-CN" sz="30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Model discovery</a:t>
                  </a:r>
                </a:p>
                <a:p>
                  <a:pPr marL="1181041" lvl="1" indent="-723841" algn="just">
                    <a:buFontTx/>
                    <a:buAutoNum type="arabicPeriod"/>
                  </a:pPr>
                  <a:r>
                    <a:rPr lang="en-US" altLang="zh-CN" sz="29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Fitting a pre-defined model:</a:t>
                  </a:r>
                </a:p>
                <a:p>
                  <a:pPr marL="1638241" lvl="2" indent="-723841" algn="just">
                    <a:buFont typeface="Arial" panose="020B0604020202020204" pitchFamily="34" charset="0"/>
                    <a:buChar char="•"/>
                  </a:pPr>
                  <a:r>
                    <a:rPr lang="en-US" altLang="zh-CN" sz="29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Networked coupled oscillators (Stuart-Landau or </a:t>
                  </a:r>
                  <a:r>
                    <a:rPr lang="en-US" altLang="zh-CN" sz="29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Kuramoto</a:t>
                  </a:r>
                  <a:r>
                    <a:rPr lang="en-US" altLang="zh-CN" sz="29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): Compared with the </a:t>
                  </a:r>
                  <a14:m>
                    <m:oMath xmlns:m="http://schemas.openxmlformats.org/officeDocument/2006/math">
                      <m:r>
                        <a:rPr lang="en-US" altLang="zh-CN" sz="29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r>
                    <a:rPr lang="en-US" altLang="zh-CN" sz="29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parameter in Cubic model, coupling term would be more biological-plausible (Deco, 2023).</a:t>
                  </a:r>
                </a:p>
                <a:p>
                  <a:pPr marL="1181041" lvl="1" indent="-723841" algn="just">
                    <a:buFontTx/>
                    <a:buAutoNum type="arabicPeriod"/>
                  </a:pPr>
                  <a:r>
                    <a:rPr lang="en-US" altLang="zh-CN" sz="29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Discovering model structure from data (e.g., Sindy):</a:t>
                  </a:r>
                </a:p>
                <a:p>
                  <a:pPr marL="1638241" lvl="2" indent="-723841" algn="just">
                    <a:buFont typeface="Arial" panose="020B0604020202020204" pitchFamily="34" charset="0"/>
                    <a:buChar char="•"/>
                  </a:pPr>
                  <a:r>
                    <a:rPr lang="en-US" altLang="zh-CN" sz="29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Trapping Sindy (Alan, 2021) / Sindy with trimming for coarse-graining model (Owens, 2023).</a:t>
                  </a:r>
                </a:p>
                <a:p>
                  <a:pPr marL="1181041" lvl="1" indent="-723841" algn="just">
                    <a:buFontTx/>
                    <a:buAutoNum type="arabicPeriod"/>
                  </a:pPr>
                  <a:r>
                    <a:rPr lang="en-US" altLang="zh-CN" sz="29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Challenges</a:t>
                  </a:r>
                  <a:r>
                    <a:rPr lang="en-US" altLang="zh-CN" sz="29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: take </a:t>
                  </a:r>
                  <a:r>
                    <a:rPr lang="en-US" altLang="zh-CN" sz="29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into account stochasticity given one trajectory for </a:t>
                  </a:r>
                  <a:r>
                    <a:rPr lang="en-US" altLang="zh-CN" sz="29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each subject.</a:t>
                  </a:r>
                  <a:endParaRPr lang="en-US" altLang="zh-CN" sz="29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339" name="文本框 338">
                  <a:extLst>
                    <a:ext uri="{FF2B5EF4-FFF2-40B4-BE49-F238E27FC236}">
                      <a16:creationId xmlns:a16="http://schemas.microsoft.com/office/drawing/2014/main" id="{D7F530A6-301C-4D1D-81E4-F3D061DC84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0632" y="38248665"/>
                  <a:ext cx="28529384" cy="5295995"/>
                </a:xfrm>
                <a:prstGeom prst="rect">
                  <a:avLst/>
                </a:prstGeom>
                <a:blipFill>
                  <a:blip r:embed="rId3"/>
                  <a:stretch>
                    <a:fillRect l="-461" t="-1726" r="-461" b="-27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7" name="矩形: 圆角 336">
            <a:extLst>
              <a:ext uri="{FF2B5EF4-FFF2-40B4-BE49-F238E27FC236}">
                <a16:creationId xmlns:a16="http://schemas.microsoft.com/office/drawing/2014/main" id="{252BCF09-B6F7-421B-89AD-7D5EDB1D9AAF}"/>
              </a:ext>
            </a:extLst>
          </p:cNvPr>
          <p:cNvSpPr/>
          <p:nvPr/>
        </p:nvSpPr>
        <p:spPr>
          <a:xfrm>
            <a:off x="932812" y="24416854"/>
            <a:ext cx="13865701" cy="5728849"/>
          </a:xfrm>
          <a:prstGeom prst="roundRect">
            <a:avLst>
              <a:gd name="adj" fmla="val 6235"/>
            </a:avLst>
          </a:prstGeom>
          <a:noFill/>
          <a:ln w="571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54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endParaRPr lang="zh-CN" altLang="en-US" sz="1754" dirty="0"/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B97543AF-FD12-4E23-919C-07F5716A3DDF}"/>
              </a:ext>
            </a:extLst>
          </p:cNvPr>
          <p:cNvSpPr txBox="1"/>
          <p:nvPr/>
        </p:nvSpPr>
        <p:spPr>
          <a:xfrm>
            <a:off x="1608148" y="570934"/>
            <a:ext cx="27646593" cy="3763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6819" dirty="0">
                <a:latin typeface="Arial" panose="020B0604020202020204" pitchFamily="34" charset="0"/>
                <a:cs typeface="Arial" panose="020B0604020202020204" pitchFamily="34" charset="0"/>
              </a:rPr>
              <a:t>Learning interpretable dynamical models from wake-to-sleep EEG data</a:t>
            </a:r>
            <a:endParaRPr lang="fr-FR" altLang="zh-CN" sz="6819" kern="100" dirty="0">
              <a:latin typeface="Arial" panose="020B060402020202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spcBef>
                <a:spcPts val="1169"/>
              </a:spcBef>
            </a:pPr>
            <a:r>
              <a:rPr lang="fr-FR" altLang="zh-CN" sz="4579" kern="100" dirty="0"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Zhenxing Hu</a:t>
            </a:r>
            <a:r>
              <a:rPr lang="fr-FR" altLang="zh-CN" sz="4579" kern="100" baseline="30000" dirty="0"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fr-FR" altLang="zh-CN" sz="4579" kern="100" dirty="0"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J. Nathan Kutz</a:t>
            </a:r>
            <a:r>
              <a:rPr lang="fr-FR" altLang="zh-CN" sz="4579" kern="100" baseline="30000" dirty="0"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fr-FR" altLang="zh-CN" sz="4579" kern="100" dirty="0"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Björn Rasch</a:t>
            </a:r>
            <a:r>
              <a:rPr lang="fr-FR" altLang="zh-CN" sz="4579" kern="100" baseline="30000" dirty="0"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fr-FR" altLang="zh-CN" sz="4579" kern="100" dirty="0"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Jean-Julien Aucouturier</a:t>
            </a:r>
            <a:r>
              <a:rPr lang="fr-FR" altLang="zh-CN" sz="4579" kern="100" baseline="30000" dirty="0"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zh-CN" sz="4579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spcBef>
                <a:spcPts val="1169"/>
              </a:spcBef>
            </a:pPr>
            <a:r>
              <a:rPr lang="fr-FR" altLang="zh-CN" sz="3507" kern="100" baseline="30000" dirty="0">
                <a:solidFill>
                  <a:srgbClr val="1F1F1F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1 </a:t>
            </a:r>
            <a:r>
              <a:rPr lang="fr-FR" altLang="zh-CN" sz="3507" kern="100" dirty="0">
                <a:solidFill>
                  <a:srgbClr val="1F1F1F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Université de Franche-Comté, SUPMICROTECH, CNRS, institut FEMTO-ST, Besançon, France</a:t>
            </a:r>
          </a:p>
          <a:p>
            <a:pPr algn="ctr"/>
            <a:r>
              <a:rPr lang="en-US" altLang="zh-CN" sz="3507" kern="100" baseline="30000" dirty="0">
                <a:solidFill>
                  <a:srgbClr val="1F1F1F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2 </a:t>
            </a:r>
            <a:r>
              <a:rPr lang="en-US" altLang="zh-CN" sz="3507" kern="100" dirty="0">
                <a:solidFill>
                  <a:srgbClr val="1F1F1F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Department of Applied Mathematics, University of Washington, Seattle, Washington, United States</a:t>
            </a:r>
            <a:endParaRPr lang="zh-CN" altLang="zh-CN" sz="3507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3507" kern="100" baseline="30000" dirty="0">
                <a:solidFill>
                  <a:srgbClr val="1F1F1F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3 </a:t>
            </a:r>
            <a:r>
              <a:rPr lang="en-US" altLang="zh-CN" sz="3507" kern="100" dirty="0">
                <a:solidFill>
                  <a:srgbClr val="1F1F1F"/>
                </a:solidFill>
                <a:latin typeface="Arial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Division of Cognitive Psychology, Department of Psychology, University of Fribourg, Fribourg, Switzerland</a:t>
            </a:r>
            <a:endParaRPr lang="zh-CN" altLang="zh-CN" sz="3507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0DF04228-7984-4419-853A-757A789522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467846" y="2076022"/>
            <a:ext cx="2359408" cy="2359408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90CF7E78-0ACA-45A3-9CC5-67FB06E3A2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6943" y="2231774"/>
            <a:ext cx="3578105" cy="1710509"/>
          </a:xfrm>
          <a:prstGeom prst="rect">
            <a:avLst/>
          </a:prstGeom>
        </p:spPr>
      </p:pic>
      <p:cxnSp>
        <p:nvCxnSpPr>
          <p:cNvPr id="206" name="直接箭头连接符 205">
            <a:extLst>
              <a:ext uri="{FF2B5EF4-FFF2-40B4-BE49-F238E27FC236}">
                <a16:creationId xmlns:a16="http://schemas.microsoft.com/office/drawing/2014/main" id="{ADB70D61-63E9-4D4D-AE5E-ED452F0991B3}"/>
              </a:ext>
            </a:extLst>
          </p:cNvPr>
          <p:cNvCxnSpPr>
            <a:cxnSpLocks/>
          </p:cNvCxnSpPr>
          <p:nvPr/>
        </p:nvCxnSpPr>
        <p:spPr>
          <a:xfrm flipH="1">
            <a:off x="6247314" y="14590907"/>
            <a:ext cx="654408" cy="1631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文本框 206">
                <a:extLst>
                  <a:ext uri="{FF2B5EF4-FFF2-40B4-BE49-F238E27FC236}">
                    <a16:creationId xmlns:a16="http://schemas.microsoft.com/office/drawing/2014/main" id="{9407DC49-933F-4019-9B4B-02697E250E98}"/>
                  </a:ext>
                </a:extLst>
              </p:cNvPr>
              <p:cNvSpPr txBox="1"/>
              <p:nvPr/>
            </p:nvSpPr>
            <p:spPr>
              <a:xfrm>
                <a:off x="1180578" y="14857666"/>
                <a:ext cx="13311561" cy="30733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45441" indent="-445441" algn="just">
                  <a:buFont typeface="Wingdings" panose="05000000000000000000" pitchFamily="2" charset="2"/>
                  <a:buChar char="Ø"/>
                </a:pPr>
                <a:r>
                  <a:rPr lang="en-US" altLang="zh-CN" sz="3312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Modelling:</a:t>
                </a:r>
              </a:p>
              <a:p>
                <a:pPr marL="890881" lvl="1" indent="-445441" algn="just">
                  <a:buFont typeface="Arial" panose="020B0604020202020204" pitchFamily="34" charset="0"/>
                  <a:buChar char="•"/>
                </a:pPr>
                <a:r>
                  <a:rPr lang="en-US" altLang="zh-CN" sz="3118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Generic settings:</a:t>
                </a:r>
              </a:p>
              <a:p>
                <a:pPr marL="1336323" lvl="2" indent="-445441" algn="just">
                  <a:buFont typeface="Arial" panose="020B0604020202020204" pitchFamily="34" charset="0"/>
                  <a:buChar char="•"/>
                </a:pPr>
                <a:r>
                  <a:rPr lang="en-US" altLang="zh-CN" sz="3118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Parametric: </a:t>
                </a:r>
                <a:r>
                  <a:rPr lang="en-US" altLang="zh-CN" sz="3118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neural landscape </a:t>
                </a:r>
                <a14:m>
                  <m:oMath xmlns:m="http://schemas.openxmlformats.org/officeDocument/2006/math">
                    <m:r>
                      <a:rPr lang="zh-CN" altLang="en-US" sz="3118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sz="3118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parameterized by </a:t>
                </a:r>
                <a14:m>
                  <m:oMath xmlns:m="http://schemas.openxmlformats.org/officeDocument/2006/math">
                    <m:r>
                      <a:rPr lang="en-US" altLang="zh-CN" sz="3118" i="1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altLang="zh-CN" sz="3118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118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3118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which evolves in a slower time scale. </a:t>
                </a:r>
              </a:p>
              <a:p>
                <a:pPr marL="1336323" lvl="2" indent="-445441" algn="just">
                  <a:spcBef>
                    <a:spcPts val="585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3118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Stochastic: </a:t>
                </a:r>
                <a:r>
                  <a:rPr lang="en-US" altLang="zh-CN" sz="3118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Stochastic forces </a:t>
                </a:r>
                <a14:m>
                  <m:oMath xmlns:m="http://schemas.openxmlformats.org/officeDocument/2006/math">
                    <m:r>
                      <a:rPr lang="en-US" altLang="zh-CN" sz="3118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sz="3118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118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3118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could lead to erratic transition and different dwelling behaviors.</a:t>
                </a:r>
              </a:p>
            </p:txBody>
          </p:sp>
        </mc:Choice>
        <mc:Fallback xmlns="">
          <p:sp>
            <p:nvSpPr>
              <p:cNvPr id="207" name="文本框 206">
                <a:extLst>
                  <a:ext uri="{FF2B5EF4-FFF2-40B4-BE49-F238E27FC236}">
                    <a16:creationId xmlns:a16="http://schemas.microsoft.com/office/drawing/2014/main" id="{9407DC49-933F-4019-9B4B-02697E250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578" y="14857666"/>
                <a:ext cx="13311561" cy="3073398"/>
              </a:xfrm>
              <a:prstGeom prst="rect">
                <a:avLst/>
              </a:prstGeom>
              <a:blipFill>
                <a:blip r:embed="rId10"/>
                <a:stretch>
                  <a:fillRect l="-1099" t="-2579" r="-1145" b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8" name="组合 207">
            <a:extLst>
              <a:ext uri="{FF2B5EF4-FFF2-40B4-BE49-F238E27FC236}">
                <a16:creationId xmlns:a16="http://schemas.microsoft.com/office/drawing/2014/main" id="{A886FDED-FE61-41BB-8131-ABECFE19FAE3}"/>
              </a:ext>
            </a:extLst>
          </p:cNvPr>
          <p:cNvGrpSpPr/>
          <p:nvPr/>
        </p:nvGrpSpPr>
        <p:grpSpPr>
          <a:xfrm>
            <a:off x="2170084" y="17850078"/>
            <a:ext cx="12461507" cy="3806792"/>
            <a:chOff x="1566860" y="20549131"/>
            <a:chExt cx="13181616" cy="4102691"/>
          </a:xfrm>
        </p:grpSpPr>
        <p:pic>
          <p:nvPicPr>
            <p:cNvPr id="209" name="图片 208">
              <a:extLst>
                <a:ext uri="{FF2B5EF4-FFF2-40B4-BE49-F238E27FC236}">
                  <a16:creationId xmlns:a16="http://schemas.microsoft.com/office/drawing/2014/main" id="{5B37341A-22E3-4A44-B9B3-95C2E3E4A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6860" y="20560335"/>
              <a:ext cx="6716794" cy="4091487"/>
            </a:xfrm>
            <a:prstGeom prst="rect">
              <a:avLst/>
            </a:prstGeom>
          </p:spPr>
        </p:pic>
        <p:pic>
          <p:nvPicPr>
            <p:cNvPr id="210" name="图片 209">
              <a:extLst>
                <a:ext uri="{FF2B5EF4-FFF2-40B4-BE49-F238E27FC236}">
                  <a16:creationId xmlns:a16="http://schemas.microsoft.com/office/drawing/2014/main" id="{45E839EF-C7EE-4444-A3E5-F83F8956F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3433" y="20549131"/>
              <a:ext cx="6725043" cy="4096512"/>
            </a:xfrm>
            <a:prstGeom prst="rect">
              <a:avLst/>
            </a:prstGeom>
          </p:spPr>
        </p:pic>
      </p:grpSp>
      <p:sp>
        <p:nvSpPr>
          <p:cNvPr id="211" name="文本框 210">
            <a:extLst>
              <a:ext uri="{FF2B5EF4-FFF2-40B4-BE49-F238E27FC236}">
                <a16:creationId xmlns:a16="http://schemas.microsoft.com/office/drawing/2014/main" id="{F9C4C416-334F-4E9C-BC3F-8D37B59AA579}"/>
              </a:ext>
            </a:extLst>
          </p:cNvPr>
          <p:cNvSpPr txBox="1"/>
          <p:nvPr/>
        </p:nvSpPr>
        <p:spPr>
          <a:xfrm>
            <a:off x="1007591" y="21454767"/>
            <a:ext cx="13311561" cy="2131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5441" indent="-445441" algn="just">
              <a:buFont typeface="Wingdings" panose="05000000000000000000" pitchFamily="2" charset="2"/>
              <a:buChar char="Ø"/>
            </a:pPr>
            <a:r>
              <a:rPr lang="en-US" altLang="zh-CN" sz="3312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question</a:t>
            </a:r>
          </a:p>
          <a:p>
            <a:pPr marL="445441" indent="-445441" algn="just">
              <a:buFont typeface="Arial" panose="020B0604020202020204" pitchFamily="34" charset="0"/>
              <a:buChar char="•"/>
            </a:pPr>
            <a:r>
              <a:rPr lang="en-US" altLang="zh-CN" sz="3312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Could different wake-to-sleep spectrograms be explained with an unified model structure but different parameterization? (</a:t>
            </a:r>
            <a:r>
              <a:rPr lang="en-US" altLang="zh-CN" sz="3312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scientific goal: understand the transitional mechanism from wake-to-sleep</a:t>
            </a:r>
            <a:r>
              <a:rPr lang="en-US" altLang="zh-CN" sz="3312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38178D9-6DE1-4855-A76B-309C6E9BCB24}"/>
              </a:ext>
            </a:extLst>
          </p:cNvPr>
          <p:cNvGrpSpPr/>
          <p:nvPr/>
        </p:nvGrpSpPr>
        <p:grpSpPr>
          <a:xfrm>
            <a:off x="1249496" y="8430282"/>
            <a:ext cx="14480456" cy="6712322"/>
            <a:chOff x="874019" y="8207996"/>
            <a:chExt cx="14862959" cy="6889631"/>
          </a:xfrm>
        </p:grpSpPr>
        <p:grpSp>
          <p:nvGrpSpPr>
            <p:cNvPr id="140" name="组合 139">
              <a:extLst>
                <a:ext uri="{FF2B5EF4-FFF2-40B4-BE49-F238E27FC236}">
                  <a16:creationId xmlns:a16="http://schemas.microsoft.com/office/drawing/2014/main" id="{258AF602-D87E-4951-9139-A72192A7F110}"/>
                </a:ext>
              </a:extLst>
            </p:cNvPr>
            <p:cNvGrpSpPr/>
            <p:nvPr/>
          </p:nvGrpSpPr>
          <p:grpSpPr>
            <a:xfrm>
              <a:off x="874019" y="8207996"/>
              <a:ext cx="14862959" cy="6889631"/>
              <a:chOff x="785213" y="5034540"/>
              <a:chExt cx="14862959" cy="6889631"/>
            </a:xfrm>
          </p:grpSpPr>
          <p:grpSp>
            <p:nvGrpSpPr>
              <p:cNvPr id="141" name="组合 140">
                <a:extLst>
                  <a:ext uri="{FF2B5EF4-FFF2-40B4-BE49-F238E27FC236}">
                    <a16:creationId xmlns:a16="http://schemas.microsoft.com/office/drawing/2014/main" id="{2CC7D2A3-CC2A-4215-B5AB-4A85BF4DD021}"/>
                  </a:ext>
                </a:extLst>
              </p:cNvPr>
              <p:cNvGrpSpPr/>
              <p:nvPr/>
            </p:nvGrpSpPr>
            <p:grpSpPr>
              <a:xfrm>
                <a:off x="785213" y="5034540"/>
                <a:ext cx="14862959" cy="6505357"/>
                <a:chOff x="403094" y="5924232"/>
                <a:chExt cx="14862959" cy="6505357"/>
              </a:xfrm>
            </p:grpSpPr>
            <p:grpSp>
              <p:nvGrpSpPr>
                <p:cNvPr id="153" name="组合 152">
                  <a:extLst>
                    <a:ext uri="{FF2B5EF4-FFF2-40B4-BE49-F238E27FC236}">
                      <a16:creationId xmlns:a16="http://schemas.microsoft.com/office/drawing/2014/main" id="{243F466C-4DE4-4B6B-8C9E-DF4E5AB05D77}"/>
                    </a:ext>
                  </a:extLst>
                </p:cNvPr>
                <p:cNvGrpSpPr/>
                <p:nvPr/>
              </p:nvGrpSpPr>
              <p:grpSpPr>
                <a:xfrm>
                  <a:off x="744246" y="9197753"/>
                  <a:ext cx="14521807" cy="2497292"/>
                  <a:chOff x="744246" y="9197753"/>
                  <a:chExt cx="14521807" cy="2497292"/>
                </a:xfrm>
              </p:grpSpPr>
              <p:grpSp>
                <p:nvGrpSpPr>
                  <p:cNvPr id="188" name="组合 187">
                    <a:extLst>
                      <a:ext uri="{FF2B5EF4-FFF2-40B4-BE49-F238E27FC236}">
                        <a16:creationId xmlns:a16="http://schemas.microsoft.com/office/drawing/2014/main" id="{AA602F62-B3C3-4172-95DA-0B55F2927E11}"/>
                      </a:ext>
                    </a:extLst>
                  </p:cNvPr>
                  <p:cNvGrpSpPr/>
                  <p:nvPr/>
                </p:nvGrpSpPr>
                <p:grpSpPr>
                  <a:xfrm>
                    <a:off x="744246" y="9197753"/>
                    <a:ext cx="10360695" cy="2497292"/>
                    <a:chOff x="337848" y="9197753"/>
                    <a:chExt cx="10360695" cy="2497292"/>
                  </a:xfrm>
                </p:grpSpPr>
                <p:pic>
                  <p:nvPicPr>
                    <p:cNvPr id="191" name="图片 190">
                      <a:extLst>
                        <a:ext uri="{FF2B5EF4-FFF2-40B4-BE49-F238E27FC236}">
                          <a16:creationId xmlns:a16="http://schemas.microsoft.com/office/drawing/2014/main" id="{9F8FD3A9-5674-4AE6-8E20-B15181254E6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37848" y="9866246"/>
                      <a:ext cx="2076129" cy="182879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92" name="图片 191">
                      <a:extLst>
                        <a:ext uri="{FF2B5EF4-FFF2-40B4-BE49-F238E27FC236}">
                          <a16:creationId xmlns:a16="http://schemas.microsoft.com/office/drawing/2014/main" id="{062115E9-E895-47B0-972F-E396E7650C0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2955847" y="9837184"/>
                      <a:ext cx="7067373" cy="1607563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93" name="矩形 192">
                      <a:extLst>
                        <a:ext uri="{FF2B5EF4-FFF2-40B4-BE49-F238E27FC236}">
                          <a16:creationId xmlns:a16="http://schemas.microsoft.com/office/drawing/2014/main" id="{9C3C3C77-C956-42E6-B98A-B16C6F2A37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73546" y="9493307"/>
                      <a:ext cx="4218004" cy="1746194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754"/>
                    </a:p>
                  </p:txBody>
                </p:sp>
                <p:sp>
                  <p:nvSpPr>
                    <p:cNvPr id="199" name="文本框 198">
                      <a:extLst>
                        <a:ext uri="{FF2B5EF4-FFF2-40B4-BE49-F238E27FC236}">
                          <a16:creationId xmlns:a16="http://schemas.microsoft.com/office/drawing/2014/main" id="{DE17C6D0-EA68-42A0-970C-900DA7E69A6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99932" y="9430340"/>
                      <a:ext cx="1703513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fr-FR" altLang="zh-CN" sz="3118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altLang="zh-CN" sz="3118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ake</a:t>
                      </a:r>
                      <a:endParaRPr lang="zh-CN" altLang="en-US" sz="3118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00" name="文本框 199">
                      <a:extLst>
                        <a:ext uri="{FF2B5EF4-FFF2-40B4-BE49-F238E27FC236}">
                          <a16:creationId xmlns:a16="http://schemas.microsoft.com/office/drawing/2014/main" id="{0F77C781-96D5-45D2-9FC8-F134DDE2C26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95030" y="9430340"/>
                      <a:ext cx="1703513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3118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Sleep</a:t>
                      </a:r>
                      <a:endParaRPr lang="zh-CN" altLang="en-US" sz="3118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201" name="文本框 200">
                      <a:extLst>
                        <a:ext uri="{FF2B5EF4-FFF2-40B4-BE49-F238E27FC236}">
                          <a16:creationId xmlns:a16="http://schemas.microsoft.com/office/drawing/2014/main" id="{E03F39E0-E0A6-4639-B398-95A03B174C4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1516" y="9197753"/>
                      <a:ext cx="1791288" cy="58725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altLang="zh-CN" sz="3118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“Lullaby”</a:t>
                      </a:r>
                      <a:endParaRPr lang="zh-CN" altLang="en-US" sz="3118" dirty="0">
                        <a:solidFill>
                          <a:schemeClr val="bg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cxnSp>
                  <p:nvCxnSpPr>
                    <p:cNvPr id="202" name="直接箭头连接符 201">
                      <a:extLst>
                        <a:ext uri="{FF2B5EF4-FFF2-40B4-BE49-F238E27FC236}">
                          <a16:creationId xmlns:a16="http://schemas.microsoft.com/office/drawing/2014/main" id="{53FAC624-3C78-40C2-A50E-F52BA676465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59514" y="9900881"/>
                      <a:ext cx="1624798" cy="0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prstDash val="dash"/>
                      <a:tailEnd type="triangle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3" name="直接箭头连接符 202">
                      <a:extLst>
                        <a:ext uri="{FF2B5EF4-FFF2-40B4-BE49-F238E27FC236}">
                          <a16:creationId xmlns:a16="http://schemas.microsoft.com/office/drawing/2014/main" id="{E6BAF60D-AA8C-4536-AFA0-389F4E2AEA2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>
                      <a:off x="551516" y="11659388"/>
                      <a:ext cx="1624798" cy="0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prstDash val="dash"/>
                      <a:tailEnd type="triangle"/>
                    </a:ln>
                  </p:spPr>
                  <p:style>
                    <a:lnRef idx="2">
                      <a:schemeClr val="dk1"/>
                    </a:lnRef>
                    <a:fillRef idx="0">
                      <a:schemeClr val="dk1"/>
                    </a:fillRef>
                    <a:effectRef idx="1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5" name="直接箭头连接符 204">
                      <a:extLst>
                        <a:ext uri="{FF2B5EF4-FFF2-40B4-BE49-F238E27FC236}">
                          <a16:creationId xmlns:a16="http://schemas.microsoft.com/office/drawing/2014/main" id="{8D72A40B-BB88-48A4-B253-3090F57CC0F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955847" y="11673902"/>
                      <a:ext cx="7184893" cy="0"/>
                    </a:xfrm>
                    <a:prstGeom prst="straightConnector1">
                      <a:avLst/>
                    </a:prstGeom>
                    <a:ln w="5715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90" name="文本框 189">
                    <a:extLst>
                      <a:ext uri="{FF2B5EF4-FFF2-40B4-BE49-F238E27FC236}">
                        <a16:creationId xmlns:a16="http://schemas.microsoft.com/office/drawing/2014/main" id="{C6DCE0C4-9314-4245-987F-EBB8AA8E174A}"/>
                      </a:ext>
                    </a:extLst>
                  </p:cNvPr>
                  <p:cNvSpPr txBox="1"/>
                  <p:nvPr/>
                </p:nvSpPr>
                <p:spPr>
                  <a:xfrm>
                    <a:off x="9372998" y="9515964"/>
                    <a:ext cx="5893055" cy="1569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3118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Falling asleep via </a:t>
                    </a:r>
                  </a:p>
                  <a:p>
                    <a:pPr algn="ctr"/>
                    <a:r>
                      <a:rPr lang="en-US" altLang="zh-CN" sz="3118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manipulating </a:t>
                    </a:r>
                  </a:p>
                  <a:p>
                    <a:pPr algn="ctr"/>
                    <a:r>
                      <a:rPr lang="en-US" altLang="zh-CN" sz="3118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neural landscape</a:t>
                    </a:r>
                    <a:endParaRPr lang="zh-CN" altLang="en-US" sz="3118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55" name="组合 154">
                  <a:extLst>
                    <a:ext uri="{FF2B5EF4-FFF2-40B4-BE49-F238E27FC236}">
                      <a16:creationId xmlns:a16="http://schemas.microsoft.com/office/drawing/2014/main" id="{451FF987-5EC4-41DD-B25F-2D749FAE0A8B}"/>
                    </a:ext>
                  </a:extLst>
                </p:cNvPr>
                <p:cNvGrpSpPr/>
                <p:nvPr/>
              </p:nvGrpSpPr>
              <p:grpSpPr>
                <a:xfrm>
                  <a:off x="403094" y="5924232"/>
                  <a:ext cx="13540632" cy="6505357"/>
                  <a:chOff x="403094" y="5924232"/>
                  <a:chExt cx="13540632" cy="6505357"/>
                </a:xfrm>
              </p:grpSpPr>
              <p:cxnSp>
                <p:nvCxnSpPr>
                  <p:cNvPr id="162" name="直接连接符 161">
                    <a:extLst>
                      <a:ext uri="{FF2B5EF4-FFF2-40B4-BE49-F238E27FC236}">
                        <a16:creationId xmlns:a16="http://schemas.microsoft.com/office/drawing/2014/main" id="{8CF9CF2A-481D-4EC6-80AE-442B73BE8B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353160" y="6515100"/>
                    <a:ext cx="0" cy="1579165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直接连接符 162">
                    <a:extLst>
                      <a:ext uri="{FF2B5EF4-FFF2-40B4-BE49-F238E27FC236}">
                        <a16:creationId xmlns:a16="http://schemas.microsoft.com/office/drawing/2014/main" id="{6AD1F70F-0731-428B-8E9C-A0413CA786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309460" y="6515100"/>
                    <a:ext cx="0" cy="1579165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4" name="文本框 163">
                    <a:extLst>
                      <a:ext uri="{FF2B5EF4-FFF2-40B4-BE49-F238E27FC236}">
                        <a16:creationId xmlns:a16="http://schemas.microsoft.com/office/drawing/2014/main" id="{34390297-34FC-4A59-A840-06547F3F7EED}"/>
                      </a:ext>
                    </a:extLst>
                  </p:cNvPr>
                  <p:cNvSpPr txBox="1"/>
                  <p:nvPr/>
                </p:nvSpPr>
                <p:spPr>
                  <a:xfrm>
                    <a:off x="4624741" y="8137928"/>
                    <a:ext cx="1688911" cy="58235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sz="3118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</a:t>
                    </a:r>
                    <a:r>
                      <a:rPr lang="en-US" altLang="zh-CN" sz="3118" b="1" baseline="30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nd</a:t>
                    </a:r>
                    <a:r>
                      <a:rPr lang="en-US" altLang="zh-CN" sz="3118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stage</a:t>
                    </a:r>
                    <a:endParaRPr lang="zh-CN" altLang="en-US" sz="3118" b="1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65" name="文本框 164">
                    <a:extLst>
                      <a:ext uri="{FF2B5EF4-FFF2-40B4-BE49-F238E27FC236}">
                        <a16:creationId xmlns:a16="http://schemas.microsoft.com/office/drawing/2014/main" id="{12AAB80E-D1C1-4455-AFBA-A8A384214A39}"/>
                      </a:ext>
                    </a:extLst>
                  </p:cNvPr>
                  <p:cNvSpPr txBox="1"/>
                  <p:nvPr/>
                </p:nvSpPr>
                <p:spPr>
                  <a:xfrm>
                    <a:off x="7441855" y="8137928"/>
                    <a:ext cx="1688909" cy="58477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sz="3118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3</a:t>
                    </a:r>
                    <a:r>
                      <a:rPr lang="en-US" altLang="zh-CN" sz="3118" b="1" baseline="30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rd</a:t>
                    </a:r>
                    <a:r>
                      <a:rPr lang="en-US" altLang="zh-CN" sz="3118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stage</a:t>
                    </a:r>
                    <a:endParaRPr lang="zh-CN" altLang="en-US" sz="3118" b="1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66" name="文本框 165">
                    <a:extLst>
                      <a:ext uri="{FF2B5EF4-FFF2-40B4-BE49-F238E27FC236}">
                        <a16:creationId xmlns:a16="http://schemas.microsoft.com/office/drawing/2014/main" id="{74618BAD-8529-4F94-89EA-CAA36F940A91}"/>
                      </a:ext>
                    </a:extLst>
                  </p:cNvPr>
                  <p:cNvSpPr txBox="1"/>
                  <p:nvPr/>
                </p:nvSpPr>
                <p:spPr>
                  <a:xfrm>
                    <a:off x="1770544" y="8137928"/>
                    <a:ext cx="1813810" cy="58477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sz="3118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</a:t>
                    </a:r>
                    <a:r>
                      <a:rPr lang="en-US" altLang="zh-CN" sz="3118" b="1" baseline="30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st</a:t>
                    </a:r>
                    <a:r>
                      <a:rPr lang="en-US" altLang="zh-CN" sz="3118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stage</a:t>
                    </a:r>
                    <a:endParaRPr lang="zh-CN" altLang="en-US" sz="3118" b="1" dirty="0"/>
                  </a:p>
                </p:txBody>
              </p:sp>
              <p:sp>
                <p:nvSpPr>
                  <p:cNvPr id="167" name="文本框 166">
                    <a:extLst>
                      <a:ext uri="{FF2B5EF4-FFF2-40B4-BE49-F238E27FC236}">
                        <a16:creationId xmlns:a16="http://schemas.microsoft.com/office/drawing/2014/main" id="{1761CC71-D823-4CD3-B9DB-116BD2D6181E}"/>
                      </a:ext>
                    </a:extLst>
                  </p:cNvPr>
                  <p:cNvSpPr txBox="1"/>
                  <p:nvPr/>
                </p:nvSpPr>
                <p:spPr>
                  <a:xfrm>
                    <a:off x="11205011" y="8137928"/>
                    <a:ext cx="1732233" cy="58477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sz="3118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4</a:t>
                    </a:r>
                    <a:r>
                      <a:rPr lang="en-US" altLang="zh-CN" sz="3118" b="1" baseline="30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th</a:t>
                    </a:r>
                    <a:r>
                      <a:rPr lang="en-US" altLang="zh-CN" sz="3118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stage</a:t>
                    </a:r>
                    <a:endParaRPr lang="zh-CN" altLang="en-US" sz="3118" b="1" dirty="0"/>
                  </a:p>
                </p:txBody>
              </p:sp>
              <p:grpSp>
                <p:nvGrpSpPr>
                  <p:cNvPr id="168" name="组合 167">
                    <a:extLst>
                      <a:ext uri="{FF2B5EF4-FFF2-40B4-BE49-F238E27FC236}">
                        <a16:creationId xmlns:a16="http://schemas.microsoft.com/office/drawing/2014/main" id="{F105083D-650D-41C0-816B-7D153AB80DE9}"/>
                      </a:ext>
                    </a:extLst>
                  </p:cNvPr>
                  <p:cNvGrpSpPr/>
                  <p:nvPr/>
                </p:nvGrpSpPr>
                <p:grpSpPr>
                  <a:xfrm>
                    <a:off x="504094" y="6515100"/>
                    <a:ext cx="6052516" cy="5914489"/>
                    <a:chOff x="504094" y="6515100"/>
                    <a:chExt cx="6052516" cy="5914489"/>
                  </a:xfrm>
                </p:grpSpPr>
                <p:cxnSp>
                  <p:nvCxnSpPr>
                    <p:cNvPr id="183" name="直接连接符 182">
                      <a:extLst>
                        <a:ext uri="{FF2B5EF4-FFF2-40B4-BE49-F238E27FC236}">
                          <a16:creationId xmlns:a16="http://schemas.microsoft.com/office/drawing/2014/main" id="{92A3066D-90CE-4323-AE97-BCC8DF93869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556610" y="6515100"/>
                      <a:ext cx="0" cy="1579165"/>
                    </a:xfrm>
                    <a:prstGeom prst="line">
                      <a:avLst/>
                    </a:prstGeom>
                    <a:ln w="38100">
                      <a:solidFill>
                        <a:schemeClr val="tx1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85" name="文本框 184">
                      <a:extLst>
                        <a:ext uri="{FF2B5EF4-FFF2-40B4-BE49-F238E27FC236}">
                          <a16:creationId xmlns:a16="http://schemas.microsoft.com/office/drawing/2014/main" id="{6242B4E5-94CF-4C1C-BC65-7C68CC4F9EC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4094" y="11844814"/>
                      <a:ext cx="2515572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altLang="zh-CN" sz="3118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“Alarm clock”</a:t>
                      </a:r>
                      <a:endParaRPr lang="zh-CN" altLang="en-US" sz="3118" dirty="0">
                        <a:solidFill>
                          <a:schemeClr val="bg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169" name="组合 168">
                    <a:extLst>
                      <a:ext uri="{FF2B5EF4-FFF2-40B4-BE49-F238E27FC236}">
                        <a16:creationId xmlns:a16="http://schemas.microsoft.com/office/drawing/2014/main" id="{513E38C4-946C-4B2D-AB27-58EE2A6033A5}"/>
                      </a:ext>
                    </a:extLst>
                  </p:cNvPr>
                  <p:cNvGrpSpPr/>
                  <p:nvPr/>
                </p:nvGrpSpPr>
                <p:grpSpPr>
                  <a:xfrm>
                    <a:off x="403094" y="5924232"/>
                    <a:ext cx="13540632" cy="2296949"/>
                    <a:chOff x="403094" y="5924232"/>
                    <a:chExt cx="13540632" cy="2296949"/>
                  </a:xfrm>
                </p:grpSpPr>
                <p:pic>
                  <p:nvPicPr>
                    <p:cNvPr id="171" name="图片 170">
                      <a:extLst>
                        <a:ext uri="{FF2B5EF4-FFF2-40B4-BE49-F238E27FC236}">
                          <a16:creationId xmlns:a16="http://schemas.microsoft.com/office/drawing/2014/main" id="{E9443DBA-F270-44EB-B350-AEDCA055A4E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403094" y="6392381"/>
                      <a:ext cx="13540632" cy="1828800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73" name="组合 172">
                      <a:extLst>
                        <a:ext uri="{FF2B5EF4-FFF2-40B4-BE49-F238E27FC236}">
                          <a16:creationId xmlns:a16="http://schemas.microsoft.com/office/drawing/2014/main" id="{813A8C33-DEEF-4CE9-A930-DC621ECDBC5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94505" y="7392201"/>
                      <a:ext cx="3161158" cy="612728"/>
                      <a:chOff x="6794505" y="7392201"/>
                      <a:chExt cx="3161158" cy="612728"/>
                    </a:xfrm>
                  </p:grpSpPr>
                  <p:sp>
                    <p:nvSpPr>
                      <p:cNvPr id="180" name="矩形 179">
                        <a:extLst>
                          <a:ext uri="{FF2B5EF4-FFF2-40B4-BE49-F238E27FC236}">
                            <a16:creationId xmlns:a16="http://schemas.microsoft.com/office/drawing/2014/main" id="{B2A3D918-208A-496B-ADA4-46F32F495A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94505" y="7392201"/>
                        <a:ext cx="1346195" cy="598535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1754"/>
                      </a:p>
                    </p:txBody>
                  </p:sp>
                  <p:sp>
                    <p:nvSpPr>
                      <p:cNvPr id="182" name="矩形 181">
                        <a:extLst>
                          <a:ext uri="{FF2B5EF4-FFF2-40B4-BE49-F238E27FC236}">
                            <a16:creationId xmlns:a16="http://schemas.microsoft.com/office/drawing/2014/main" id="{7A9B3409-4934-4680-A777-D836FDEA11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496305" y="7406394"/>
                        <a:ext cx="1459358" cy="598535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1754"/>
                      </a:p>
                    </p:txBody>
                  </p:sp>
                </p:grpSp>
                <p:sp>
                  <p:nvSpPr>
                    <p:cNvPr id="179" name="文本框 178">
                      <a:extLst>
                        <a:ext uri="{FF2B5EF4-FFF2-40B4-BE49-F238E27FC236}">
                          <a16:creationId xmlns:a16="http://schemas.microsoft.com/office/drawing/2014/main" id="{A387A11D-E5B0-4C88-B5EE-5CCF42F85F5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89183" y="5924232"/>
                      <a:ext cx="3009905" cy="58477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altLang="zh-CN" sz="3118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3118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Lacaux</a:t>
                      </a:r>
                      <a:r>
                        <a:rPr lang="en-US" altLang="zh-CN" sz="3118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2024)</a:t>
                      </a:r>
                      <a:endParaRPr lang="zh-CN" altLang="en-US" sz="3118" dirty="0"/>
                    </a:p>
                  </p:txBody>
                </p:sp>
              </p:grpSp>
            </p:grpSp>
          </p:grpSp>
          <p:grpSp>
            <p:nvGrpSpPr>
              <p:cNvPr id="142" name="组合 141">
                <a:extLst>
                  <a:ext uri="{FF2B5EF4-FFF2-40B4-BE49-F238E27FC236}">
                    <a16:creationId xmlns:a16="http://schemas.microsoft.com/office/drawing/2014/main" id="{0E1810B5-E420-4EC8-B38B-AB31FD197846}"/>
                  </a:ext>
                </a:extLst>
              </p:cNvPr>
              <p:cNvGrpSpPr/>
              <p:nvPr/>
            </p:nvGrpSpPr>
            <p:grpSpPr>
              <a:xfrm>
                <a:off x="3313433" y="10783015"/>
                <a:ext cx="7450454" cy="1141156"/>
                <a:chOff x="3313433" y="10783015"/>
                <a:chExt cx="7450454" cy="114115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3" name="文本框 142">
                      <a:extLst>
                        <a:ext uri="{FF2B5EF4-FFF2-40B4-BE49-F238E27FC236}">
                          <a16:creationId xmlns:a16="http://schemas.microsoft.com/office/drawing/2014/main" id="{2967C62D-29C2-472A-AF55-493060C09E8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13433" y="10783015"/>
                      <a:ext cx="7450454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altLang="zh-CN" sz="2728"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US" altLang="zh-CN" sz="2728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728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728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sz="2728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728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sz="2728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728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altLang="zh-CN" sz="2728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728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728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en-US" altLang="zh-CN" sz="2728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  <m:r>
                              <a:rPr lang="en-US" altLang="zh-CN" sz="2728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728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altLang="zh-CN" sz="2728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728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2728" i="1">
                                <a:latin typeface="Cambria Math" panose="02040503050406030204" pitchFamily="18" charset="0"/>
                              </a:rPr>
                              <m:t>𝑑𝑊</m:t>
                            </m:r>
                          </m:oMath>
                        </m:oMathPara>
                      </a14:m>
                      <a:endParaRPr lang="zh-CN" altLang="en-US" sz="2728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43" name="文本框 142">
                      <a:extLst>
                        <a:ext uri="{FF2B5EF4-FFF2-40B4-BE49-F238E27FC236}">
                          <a16:creationId xmlns:a16="http://schemas.microsoft.com/office/drawing/2014/main" id="{2967C62D-29C2-472A-AF55-493060C09E8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13433" y="10783015"/>
                      <a:ext cx="7450454" cy="523220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44" name="组合 143">
                  <a:extLst>
                    <a:ext uri="{FF2B5EF4-FFF2-40B4-BE49-F238E27FC236}">
                      <a16:creationId xmlns:a16="http://schemas.microsoft.com/office/drawing/2014/main" id="{55702076-AC47-40BB-AFEF-27DD44F3D274}"/>
                    </a:ext>
                  </a:extLst>
                </p:cNvPr>
                <p:cNvGrpSpPr/>
                <p:nvPr/>
              </p:nvGrpSpPr>
              <p:grpSpPr>
                <a:xfrm>
                  <a:off x="5196732" y="11350693"/>
                  <a:ext cx="4683396" cy="573478"/>
                  <a:chOff x="5546057" y="11344343"/>
                  <a:chExt cx="4683396" cy="573478"/>
                </a:xfrm>
              </p:grpSpPr>
              <p:sp>
                <p:nvSpPr>
                  <p:cNvPr id="147" name="文本框 146">
                    <a:extLst>
                      <a:ext uri="{FF2B5EF4-FFF2-40B4-BE49-F238E27FC236}">
                        <a16:creationId xmlns:a16="http://schemas.microsoft.com/office/drawing/2014/main" id="{525E44F6-F027-4D05-BB44-A6C7B79828B7}"/>
                      </a:ext>
                    </a:extLst>
                  </p:cNvPr>
                  <p:cNvSpPr txBox="1"/>
                  <p:nvPr/>
                </p:nvSpPr>
                <p:spPr>
                  <a:xfrm>
                    <a:off x="5546057" y="11432353"/>
                    <a:ext cx="1827049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altLang="zh-CN" sz="2338" dirty="0">
                        <a:solidFill>
                          <a:schemeClr val="bg1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Parameter</a:t>
                    </a:r>
                  </a:p>
                </p:txBody>
              </p:sp>
              <p:grpSp>
                <p:nvGrpSpPr>
                  <p:cNvPr id="148" name="组合 147">
                    <a:extLst>
                      <a:ext uri="{FF2B5EF4-FFF2-40B4-BE49-F238E27FC236}">
                        <a16:creationId xmlns:a16="http://schemas.microsoft.com/office/drawing/2014/main" id="{EC68848D-6E5E-4C89-856E-D307C0B1C791}"/>
                      </a:ext>
                    </a:extLst>
                  </p:cNvPr>
                  <p:cNvGrpSpPr/>
                  <p:nvPr/>
                </p:nvGrpSpPr>
                <p:grpSpPr>
                  <a:xfrm>
                    <a:off x="8432206" y="11344343"/>
                    <a:ext cx="1797247" cy="573478"/>
                    <a:chOff x="8432206" y="11344343"/>
                    <a:chExt cx="1797247" cy="573478"/>
                  </a:xfrm>
                </p:grpSpPr>
                <p:sp>
                  <p:nvSpPr>
                    <p:cNvPr id="150" name="文本框 149">
                      <a:extLst>
                        <a:ext uri="{FF2B5EF4-FFF2-40B4-BE49-F238E27FC236}">
                          <a16:creationId xmlns:a16="http://schemas.microsoft.com/office/drawing/2014/main" id="{23AE10B6-CF33-49F4-8D6F-9D70B36261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432206" y="11453767"/>
                      <a:ext cx="1797247" cy="4640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altLang="zh-CN" sz="2338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Stochasticity</a:t>
                      </a:r>
                      <a:endParaRPr lang="zh-CN" altLang="en-US" sz="2338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p:txBody>
                </p:sp>
                <p:cxnSp>
                  <p:nvCxnSpPr>
                    <p:cNvPr id="151" name="直接箭头连接符 150">
                      <a:extLst>
                        <a:ext uri="{FF2B5EF4-FFF2-40B4-BE49-F238E27FC236}">
                          <a16:creationId xmlns:a16="http://schemas.microsoft.com/office/drawing/2014/main" id="{67BF8DE6-B5D5-4A67-AAD1-575F405A2DC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537952" y="11344343"/>
                      <a:ext cx="858918" cy="164695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grpSp>
          <p:nvGrpSpPr>
            <p:cNvPr id="264" name="组合 263">
              <a:extLst>
                <a:ext uri="{FF2B5EF4-FFF2-40B4-BE49-F238E27FC236}">
                  <a16:creationId xmlns:a16="http://schemas.microsoft.com/office/drawing/2014/main" id="{9A9C067A-542E-44CD-BA29-1B7E3C704B3A}"/>
                </a:ext>
              </a:extLst>
            </p:cNvPr>
            <p:cNvGrpSpPr/>
            <p:nvPr/>
          </p:nvGrpSpPr>
          <p:grpSpPr>
            <a:xfrm>
              <a:off x="4839303" y="10357590"/>
              <a:ext cx="5933463" cy="1443034"/>
              <a:chOff x="4870977" y="8831679"/>
              <a:chExt cx="5933463" cy="1443034"/>
            </a:xfrm>
          </p:grpSpPr>
          <p:cxnSp>
            <p:nvCxnSpPr>
              <p:cNvPr id="265" name="直接连接符 264">
                <a:extLst>
                  <a:ext uri="{FF2B5EF4-FFF2-40B4-BE49-F238E27FC236}">
                    <a16:creationId xmlns:a16="http://schemas.microsoft.com/office/drawing/2014/main" id="{D87EC707-38FA-48CD-B708-3AE0DF17B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70977" y="8831679"/>
                <a:ext cx="403947" cy="144213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直接连接符 265">
                <a:extLst>
                  <a:ext uri="{FF2B5EF4-FFF2-40B4-BE49-F238E27FC236}">
                    <a16:creationId xmlns:a16="http://schemas.microsoft.com/office/drawing/2014/main" id="{93F0CCA4-E420-41A8-A566-704E72A914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00547" y="8831679"/>
                <a:ext cx="1303893" cy="144303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9" name="文本框 298">
            <a:extLst>
              <a:ext uri="{FF2B5EF4-FFF2-40B4-BE49-F238E27FC236}">
                <a16:creationId xmlns:a16="http://schemas.microsoft.com/office/drawing/2014/main" id="{656BC604-7C00-4E00-9BD5-C7FCDDE2BF83}"/>
              </a:ext>
            </a:extLst>
          </p:cNvPr>
          <p:cNvSpPr txBox="1"/>
          <p:nvPr/>
        </p:nvSpPr>
        <p:spPr>
          <a:xfrm>
            <a:off x="10766939" y="13798180"/>
            <a:ext cx="4175319" cy="509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728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Parameter-dependence</a:t>
            </a:r>
            <a:endParaRPr lang="zh-CN" altLang="en-US" sz="2728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4" name="组合 273">
            <a:extLst>
              <a:ext uri="{FF2B5EF4-FFF2-40B4-BE49-F238E27FC236}">
                <a16:creationId xmlns:a16="http://schemas.microsoft.com/office/drawing/2014/main" id="{0A27F068-F5C0-4C83-AA6C-1719AE1092AE}"/>
              </a:ext>
            </a:extLst>
          </p:cNvPr>
          <p:cNvGrpSpPr/>
          <p:nvPr/>
        </p:nvGrpSpPr>
        <p:grpSpPr>
          <a:xfrm>
            <a:off x="15490988" y="4473802"/>
            <a:ext cx="14088796" cy="25622294"/>
            <a:chOff x="954891" y="4471971"/>
            <a:chExt cx="14460953" cy="15185233"/>
          </a:xfrm>
        </p:grpSpPr>
        <p:sp>
          <p:nvSpPr>
            <p:cNvPr id="275" name="矩形: 圆角 274">
              <a:extLst>
                <a:ext uri="{FF2B5EF4-FFF2-40B4-BE49-F238E27FC236}">
                  <a16:creationId xmlns:a16="http://schemas.microsoft.com/office/drawing/2014/main" id="{05E6F241-4AA5-4A74-BEAC-76EBFA22326F}"/>
                </a:ext>
              </a:extLst>
            </p:cNvPr>
            <p:cNvSpPr/>
            <p:nvPr/>
          </p:nvSpPr>
          <p:spPr>
            <a:xfrm>
              <a:off x="954891" y="4906652"/>
              <a:ext cx="14460953" cy="14750552"/>
            </a:xfrm>
            <a:prstGeom prst="roundRect">
              <a:avLst>
                <a:gd name="adj" fmla="val 7038"/>
              </a:avLst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54" dirty="0"/>
            </a:p>
          </p:txBody>
        </p:sp>
        <p:sp>
          <p:nvSpPr>
            <p:cNvPr id="276" name="矩形 275">
              <a:extLst>
                <a:ext uri="{FF2B5EF4-FFF2-40B4-BE49-F238E27FC236}">
                  <a16:creationId xmlns:a16="http://schemas.microsoft.com/office/drawing/2014/main" id="{88F916CB-66D6-4E6C-88CE-EDD11A987E76}"/>
                </a:ext>
              </a:extLst>
            </p:cNvPr>
            <p:cNvSpPr/>
            <p:nvPr/>
          </p:nvSpPr>
          <p:spPr>
            <a:xfrm>
              <a:off x="1634549" y="4471971"/>
              <a:ext cx="6805794" cy="7824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I. Dimension reduction</a:t>
              </a:r>
              <a:endParaRPr lang="zh-CN" altLang="en-US" sz="4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7" name="Rectangle 1">
            <a:extLst>
              <a:ext uri="{FF2B5EF4-FFF2-40B4-BE49-F238E27FC236}">
                <a16:creationId xmlns:a16="http://schemas.microsoft.com/office/drawing/2014/main" id="{ED671561-011D-4AF5-A147-2B00A355F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93465"/>
            <a:ext cx="179977" cy="359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9087" tIns="44543" rIns="89087" bIns="44543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890900"/>
            <a:endParaRPr lang="zh-CN" altLang="zh-CN" sz="1754" dirty="0"/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CAD3BEBE-D3DC-4A3E-ADCE-2687D571DB37}"/>
              </a:ext>
            </a:extLst>
          </p:cNvPr>
          <p:cNvSpPr txBox="1"/>
          <p:nvPr/>
        </p:nvSpPr>
        <p:spPr>
          <a:xfrm>
            <a:off x="6030389" y="11401276"/>
            <a:ext cx="3296808" cy="56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118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Metastable states</a:t>
            </a:r>
            <a:endParaRPr lang="zh-CN" altLang="en-US" sz="3118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8788FE6-2E13-4F64-B624-525FC0EF16CE}"/>
              </a:ext>
            </a:extLst>
          </p:cNvPr>
          <p:cNvGrpSpPr/>
          <p:nvPr/>
        </p:nvGrpSpPr>
        <p:grpSpPr>
          <a:xfrm>
            <a:off x="4408654" y="13034198"/>
            <a:ext cx="6358298" cy="467893"/>
            <a:chOff x="4525109" y="12813291"/>
            <a:chExt cx="6526253" cy="480252"/>
          </a:xfrm>
        </p:grpSpPr>
        <p:sp>
          <p:nvSpPr>
            <p:cNvPr id="145" name="椭圆 144">
              <a:extLst>
                <a:ext uri="{FF2B5EF4-FFF2-40B4-BE49-F238E27FC236}">
                  <a16:creationId xmlns:a16="http://schemas.microsoft.com/office/drawing/2014/main" id="{8B3778DC-E6E7-4128-8D11-775D739D1827}"/>
                </a:ext>
              </a:extLst>
            </p:cNvPr>
            <p:cNvSpPr/>
            <p:nvPr/>
          </p:nvSpPr>
          <p:spPr>
            <a:xfrm>
              <a:off x="4525109" y="13155424"/>
              <a:ext cx="146001" cy="138119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54"/>
            </a:p>
          </p:txBody>
        </p:sp>
        <p:sp>
          <p:nvSpPr>
            <p:cNvPr id="146" name="椭圆 145">
              <a:extLst>
                <a:ext uri="{FF2B5EF4-FFF2-40B4-BE49-F238E27FC236}">
                  <a16:creationId xmlns:a16="http://schemas.microsoft.com/office/drawing/2014/main" id="{547FCD6F-C3D4-457E-8FC1-C71CF93EDCF1}"/>
                </a:ext>
              </a:extLst>
            </p:cNvPr>
            <p:cNvSpPr/>
            <p:nvPr/>
          </p:nvSpPr>
          <p:spPr>
            <a:xfrm>
              <a:off x="6051301" y="13078170"/>
              <a:ext cx="146001" cy="13811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54"/>
            </a:p>
          </p:txBody>
        </p:sp>
        <p:sp>
          <p:nvSpPr>
            <p:cNvPr id="149" name="椭圆 148">
              <a:extLst>
                <a:ext uri="{FF2B5EF4-FFF2-40B4-BE49-F238E27FC236}">
                  <a16:creationId xmlns:a16="http://schemas.microsoft.com/office/drawing/2014/main" id="{EB29B2E7-48B1-4990-9A85-AC764A8AF51B}"/>
                </a:ext>
              </a:extLst>
            </p:cNvPr>
            <p:cNvSpPr/>
            <p:nvPr/>
          </p:nvSpPr>
          <p:spPr>
            <a:xfrm>
              <a:off x="7611216" y="12813291"/>
              <a:ext cx="146001" cy="13811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54"/>
            </a:p>
          </p:txBody>
        </p:sp>
        <p:sp>
          <p:nvSpPr>
            <p:cNvPr id="152" name="椭圆 151">
              <a:extLst>
                <a:ext uri="{FF2B5EF4-FFF2-40B4-BE49-F238E27FC236}">
                  <a16:creationId xmlns:a16="http://schemas.microsoft.com/office/drawing/2014/main" id="{F0598B30-77C5-4391-9007-FC512B0404A2}"/>
                </a:ext>
              </a:extLst>
            </p:cNvPr>
            <p:cNvSpPr/>
            <p:nvPr/>
          </p:nvSpPr>
          <p:spPr>
            <a:xfrm>
              <a:off x="9333639" y="12983735"/>
              <a:ext cx="146001" cy="138119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54"/>
            </a:p>
          </p:txBody>
        </p:sp>
        <p:sp>
          <p:nvSpPr>
            <p:cNvPr id="154" name="椭圆 153">
              <a:extLst>
                <a:ext uri="{FF2B5EF4-FFF2-40B4-BE49-F238E27FC236}">
                  <a16:creationId xmlns:a16="http://schemas.microsoft.com/office/drawing/2014/main" id="{B5361376-CC32-47A0-BC6D-2EB482E267DD}"/>
                </a:ext>
              </a:extLst>
            </p:cNvPr>
            <p:cNvSpPr/>
            <p:nvPr/>
          </p:nvSpPr>
          <p:spPr>
            <a:xfrm>
              <a:off x="10905361" y="13155423"/>
              <a:ext cx="146001" cy="13811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54"/>
            </a:p>
          </p:txBody>
        </p:sp>
      </p:grpSp>
      <p:sp>
        <p:nvSpPr>
          <p:cNvPr id="156" name="文本框 155">
            <a:extLst>
              <a:ext uri="{FF2B5EF4-FFF2-40B4-BE49-F238E27FC236}">
                <a16:creationId xmlns:a16="http://schemas.microsoft.com/office/drawing/2014/main" id="{5BC08EEE-3766-4AFA-8008-FA5151C3FAE9}"/>
              </a:ext>
            </a:extLst>
          </p:cNvPr>
          <p:cNvSpPr txBox="1"/>
          <p:nvPr/>
        </p:nvSpPr>
        <p:spPr>
          <a:xfrm>
            <a:off x="15729952" y="5756908"/>
            <a:ext cx="13292775" cy="27586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5441" indent="-445441" algn="just">
              <a:spcBef>
                <a:spcPts val="585"/>
              </a:spcBef>
              <a:buFont typeface="Wingdings" panose="05000000000000000000" pitchFamily="2" charset="2"/>
              <a:buChar char="Ø"/>
            </a:pPr>
            <a:r>
              <a:rPr lang="en-US" altLang="zh-CN" sz="389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Goal</a:t>
            </a:r>
          </a:p>
          <a:p>
            <a:pPr marL="946562" lvl="1" indent="-501120" algn="just">
              <a:spcBef>
                <a:spcPts val="585"/>
              </a:spcBef>
              <a:buFont typeface="+mj-lt"/>
              <a:buAutoNum type="arabicPeriod"/>
            </a:pPr>
            <a:r>
              <a:rPr lang="en-US" altLang="zh-CN" sz="3118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intrinsic dimension, in which the dynamics could be sufficiently expressed by minimal number of states.</a:t>
            </a:r>
          </a:p>
          <a:p>
            <a:pPr marL="946562" lvl="1" indent="-501120" algn="just">
              <a:spcBef>
                <a:spcPts val="585"/>
              </a:spcBef>
              <a:buFont typeface="+mj-lt"/>
              <a:buAutoNum type="arabicPeriod"/>
            </a:pPr>
            <a:r>
              <a:rPr lang="en-US" altLang="zh-CN" sz="3118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optimal coordinate transform, in which the model has minimal number of terms and whose dynamics across different  scales are decoupled.</a:t>
            </a:r>
            <a:endParaRPr lang="zh-CN" altLang="en-US" sz="1754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05F255F-B4C5-4C94-98FF-22615A4FC47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90935">
            <a:off x="5783959" y="12842423"/>
            <a:ext cx="356347" cy="356347"/>
          </a:xfrm>
          <a:prstGeom prst="rect">
            <a:avLst/>
          </a:prstGeom>
        </p:spPr>
      </p:pic>
      <p:pic>
        <p:nvPicPr>
          <p:cNvPr id="181" name="图片 180">
            <a:extLst>
              <a:ext uri="{FF2B5EF4-FFF2-40B4-BE49-F238E27FC236}">
                <a16:creationId xmlns:a16="http://schemas.microsoft.com/office/drawing/2014/main" id="{124FBA8A-7665-4BC4-A268-FE5A1A16FBD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90935">
            <a:off x="7306091" y="12591622"/>
            <a:ext cx="356347" cy="356347"/>
          </a:xfrm>
          <a:prstGeom prst="rect">
            <a:avLst/>
          </a:prstGeom>
        </p:spPr>
      </p:pic>
      <p:pic>
        <p:nvPicPr>
          <p:cNvPr id="184" name="图片 183">
            <a:extLst>
              <a:ext uri="{FF2B5EF4-FFF2-40B4-BE49-F238E27FC236}">
                <a16:creationId xmlns:a16="http://schemas.microsoft.com/office/drawing/2014/main" id="{73BCFFCF-7B65-4BE6-AE0D-37212A0ADB8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90935">
            <a:off x="8982321" y="12752897"/>
            <a:ext cx="356347" cy="356347"/>
          </a:xfrm>
          <a:prstGeom prst="rect">
            <a:avLst/>
          </a:prstGeom>
        </p:spPr>
      </p:pic>
      <p:sp>
        <p:nvSpPr>
          <p:cNvPr id="186" name="文本框 185">
            <a:extLst>
              <a:ext uri="{FF2B5EF4-FFF2-40B4-BE49-F238E27FC236}">
                <a16:creationId xmlns:a16="http://schemas.microsoft.com/office/drawing/2014/main" id="{4F86C40C-0B23-4FB3-B52D-1ED5AF80D8D1}"/>
              </a:ext>
            </a:extLst>
          </p:cNvPr>
          <p:cNvSpPr txBox="1"/>
          <p:nvPr/>
        </p:nvSpPr>
        <p:spPr>
          <a:xfrm>
            <a:off x="6574834" y="12023808"/>
            <a:ext cx="2185364" cy="509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28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“noise kick”</a:t>
            </a:r>
            <a:endParaRPr lang="zh-CN" altLang="en-US" sz="2728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87" name="表格 12">
                <a:extLst>
                  <a:ext uri="{FF2B5EF4-FFF2-40B4-BE49-F238E27FC236}">
                    <a16:creationId xmlns:a16="http://schemas.microsoft.com/office/drawing/2014/main" id="{3519040D-A8D2-4552-BF58-1665C1F14B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4144749"/>
                  </p:ext>
                </p:extLst>
              </p:nvPr>
            </p:nvGraphicFramePr>
            <p:xfrm>
              <a:off x="1223292" y="31653174"/>
              <a:ext cx="8375281" cy="28210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0366">
                      <a:extLst>
                        <a:ext uri="{9D8B030D-6E8A-4147-A177-3AD203B41FA5}">
                          <a16:colId xmlns:a16="http://schemas.microsoft.com/office/drawing/2014/main" val="2149683307"/>
                        </a:ext>
                      </a:extLst>
                    </a:gridCol>
                    <a:gridCol w="6804915">
                      <a:extLst>
                        <a:ext uri="{9D8B030D-6E8A-4147-A177-3AD203B41FA5}">
                          <a16:colId xmlns:a16="http://schemas.microsoft.com/office/drawing/2014/main" val="1808818691"/>
                        </a:ext>
                      </a:extLst>
                    </a:gridCol>
                  </a:tblGrid>
                  <a:tr h="56421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310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oMath>
                            </m:oMathPara>
                          </a14:m>
                          <a:endParaRPr lang="zh-CN" altLang="en-US" sz="31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9087" marR="89087" marT="44543" marB="44543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31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Controlling the shape of landscape</a:t>
                          </a:r>
                          <a:endParaRPr lang="zh-CN" altLang="en-US" sz="31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9087" marR="89087" marT="44543" marB="44543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46968979"/>
                      </a:ext>
                    </a:extLst>
                  </a:tr>
                  <a:tr h="56421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3100" i="1" kern="12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zh-CN" altLang="en-US" sz="3100" i="1" kern="120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89087" marR="89087" marT="44543" marB="44543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31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The changing rate of landscape</a:t>
                          </a:r>
                          <a:endParaRPr lang="zh-CN" altLang="en-US" sz="31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9087" marR="89087" marT="44543" marB="44543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95470466"/>
                      </a:ext>
                    </a:extLst>
                  </a:tr>
                  <a:tr h="5642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310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oMath>
                            </m:oMathPara>
                          </a14:m>
                          <a:endParaRPr lang="zh-CN" altLang="en-US" sz="31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9087" marR="89087" marT="44543" marB="44543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31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Damping terms</a:t>
                          </a:r>
                          <a:endParaRPr lang="zh-CN" altLang="en-US" sz="31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9087" marR="89087" marT="44543" marB="44543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28829578"/>
                      </a:ext>
                    </a:extLst>
                  </a:tr>
                  <a:tr h="5642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310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zh-CN" altLang="en-US" sz="31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9087" marR="89087" marT="44543" marB="44543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31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Noise-level</a:t>
                          </a:r>
                          <a:endParaRPr lang="zh-CN" altLang="en-US" sz="31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9087" marR="89087" marT="44543" marB="44543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51530096"/>
                      </a:ext>
                    </a:extLst>
                  </a:tr>
                  <a:tr h="5642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31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𝑑𝑡</m:t>
                                </m:r>
                              </m:oMath>
                            </m:oMathPara>
                          </a14:m>
                          <a:endParaRPr lang="zh-CN" altLang="en-US" sz="31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9087" marR="89087" marT="44543" marB="44543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31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Model step size</a:t>
                          </a:r>
                          <a:endParaRPr lang="zh-CN" altLang="en-US" sz="31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9087" marR="89087" marT="44543" marB="44543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2658276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87" name="表格 12">
                <a:extLst>
                  <a:ext uri="{FF2B5EF4-FFF2-40B4-BE49-F238E27FC236}">
                    <a16:creationId xmlns:a16="http://schemas.microsoft.com/office/drawing/2014/main" id="{3519040D-A8D2-4552-BF58-1665C1F14B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4144749"/>
                  </p:ext>
                </p:extLst>
              </p:nvPr>
            </p:nvGraphicFramePr>
            <p:xfrm>
              <a:off x="1223292" y="31653174"/>
              <a:ext cx="8375281" cy="28210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70366">
                      <a:extLst>
                        <a:ext uri="{9D8B030D-6E8A-4147-A177-3AD203B41FA5}">
                          <a16:colId xmlns:a16="http://schemas.microsoft.com/office/drawing/2014/main" val="2149683307"/>
                        </a:ext>
                      </a:extLst>
                    </a:gridCol>
                    <a:gridCol w="6804915">
                      <a:extLst>
                        <a:ext uri="{9D8B030D-6E8A-4147-A177-3AD203B41FA5}">
                          <a16:colId xmlns:a16="http://schemas.microsoft.com/office/drawing/2014/main" val="1808818691"/>
                        </a:ext>
                      </a:extLst>
                    </a:gridCol>
                  </a:tblGrid>
                  <a:tr h="5642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9087" marR="89087" marT="44543" marB="44543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8"/>
                          <a:stretch>
                            <a:fillRect t="-13978" r="-432946" b="-4311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31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Controlling the shape of landscape</a:t>
                          </a:r>
                          <a:endParaRPr lang="zh-CN" altLang="en-US" sz="31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9087" marR="89087" marT="44543" marB="44543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46968979"/>
                      </a:ext>
                    </a:extLst>
                  </a:tr>
                  <a:tr h="5642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9087" marR="89087" marT="44543" marB="44543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8"/>
                          <a:stretch>
                            <a:fillRect t="-113978" r="-432946" b="-3311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31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The changing rate of landscape</a:t>
                          </a:r>
                          <a:endParaRPr lang="zh-CN" altLang="en-US" sz="31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9087" marR="89087" marT="44543" marB="44543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95470466"/>
                      </a:ext>
                    </a:extLst>
                  </a:tr>
                  <a:tr h="5642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9087" marR="89087" marT="44543" marB="44543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8"/>
                          <a:stretch>
                            <a:fillRect t="-216304" r="-432946" b="-2347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31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Damping terms</a:t>
                          </a:r>
                          <a:endParaRPr lang="zh-CN" altLang="en-US" sz="31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9087" marR="89087" marT="44543" marB="44543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28829578"/>
                      </a:ext>
                    </a:extLst>
                  </a:tr>
                  <a:tr h="5642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9087" marR="89087" marT="44543" marB="44543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8"/>
                          <a:stretch>
                            <a:fillRect t="-312903" r="-432946" b="-1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31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Noise-level</a:t>
                          </a:r>
                          <a:endParaRPr lang="zh-CN" altLang="en-US" sz="31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9087" marR="89087" marT="44543" marB="44543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51530096"/>
                      </a:ext>
                    </a:extLst>
                  </a:tr>
                  <a:tr h="56421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9087" marR="89087" marT="44543" marB="44543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8"/>
                          <a:stretch>
                            <a:fillRect t="-412903" r="-432946" b="-32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31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Model step size</a:t>
                          </a:r>
                          <a:endParaRPr lang="zh-CN" altLang="en-US" sz="31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9087" marR="89087" marT="44543" marB="44543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2658276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6" name="表格 52">
                <a:extLst>
                  <a:ext uri="{FF2B5EF4-FFF2-40B4-BE49-F238E27FC236}">
                    <a16:creationId xmlns:a16="http://schemas.microsoft.com/office/drawing/2014/main" id="{6E9510A2-840A-4FE3-BBAB-10BA22BB3C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4583860"/>
                  </p:ext>
                </p:extLst>
              </p:nvPr>
            </p:nvGraphicFramePr>
            <p:xfrm>
              <a:off x="17856070" y="31181650"/>
              <a:ext cx="11274452" cy="43058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92712">
                      <a:extLst>
                        <a:ext uri="{9D8B030D-6E8A-4147-A177-3AD203B41FA5}">
                          <a16:colId xmlns:a16="http://schemas.microsoft.com/office/drawing/2014/main" val="4144222425"/>
                        </a:ext>
                      </a:extLst>
                    </a:gridCol>
                    <a:gridCol w="1361048">
                      <a:extLst>
                        <a:ext uri="{9D8B030D-6E8A-4147-A177-3AD203B41FA5}">
                          <a16:colId xmlns:a16="http://schemas.microsoft.com/office/drawing/2014/main" val="2867476815"/>
                        </a:ext>
                      </a:extLst>
                    </a:gridCol>
                    <a:gridCol w="1237316">
                      <a:extLst>
                        <a:ext uri="{9D8B030D-6E8A-4147-A177-3AD203B41FA5}">
                          <a16:colId xmlns:a16="http://schemas.microsoft.com/office/drawing/2014/main" val="1875876606"/>
                        </a:ext>
                      </a:extLst>
                    </a:gridCol>
                    <a:gridCol w="1461136">
                      <a:extLst>
                        <a:ext uri="{9D8B030D-6E8A-4147-A177-3AD203B41FA5}">
                          <a16:colId xmlns:a16="http://schemas.microsoft.com/office/drawing/2014/main" val="678058992"/>
                        </a:ext>
                      </a:extLst>
                    </a:gridCol>
                    <a:gridCol w="4666449">
                      <a:extLst>
                        <a:ext uri="{9D8B030D-6E8A-4147-A177-3AD203B41FA5}">
                          <a16:colId xmlns:a16="http://schemas.microsoft.com/office/drawing/2014/main" val="953629191"/>
                        </a:ext>
                      </a:extLst>
                    </a:gridCol>
                    <a:gridCol w="1455791">
                      <a:extLst>
                        <a:ext uri="{9D8B030D-6E8A-4147-A177-3AD203B41FA5}">
                          <a16:colId xmlns:a16="http://schemas.microsoft.com/office/drawing/2014/main" val="2705724300"/>
                        </a:ext>
                      </a:extLst>
                    </a:gridCol>
                  </a:tblGrid>
                  <a:tr h="43058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</m:oMath>
                          </a14:m>
                          <a:r>
                            <a:rPr lang="en-US" altLang="zh-CN" sz="2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altLang="en-US" sz="2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9087" marR="89087" marT="44543" marB="44543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zh-CN" altLang="en-US" sz="2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220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= -0.08</a:t>
                          </a:r>
                          <a:endParaRPr lang="zh-CN" altLang="en-US" sz="220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9087" marR="89087" marT="44543" marB="44543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zh-CN" altLang="en-US" sz="220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oMath>
                          </a14:m>
                          <a:r>
                            <a:rPr lang="zh-CN" altLang="en-US" sz="2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altLang="zh-CN" sz="2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= -1</a:t>
                          </a:r>
                          <a:endParaRPr lang="zh-CN" altLang="en-US" sz="2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9087" marR="89087" marT="44543" marB="44543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dt = 0.3</a:t>
                          </a:r>
                          <a:endParaRPr lang="zh-CN" altLang="en-US" sz="2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9087" marR="89087" marT="44543" marB="44543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Initial condition = [-1;0],</a:t>
                          </a:r>
                          <a:r>
                            <a:rPr lang="en-US" altLang="zh-CN" sz="2200" b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ctrlP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altLang="zh-CN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=−1</m:t>
                              </m:r>
                            </m:oMath>
                          </a14:m>
                          <a:endParaRPr lang="zh-CN" altLang="en-US" sz="2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9087" marR="89087" marT="44543" marB="44543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220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altLang="zh-CN" sz="2200" b="0" i="0" smtClean="0">
                                    <a:latin typeface="Cambria Math" panose="02040503050406030204" pitchFamily="18" charset="0"/>
                                  </a:rPr>
                                  <m:t>=0.08</m:t>
                                </m:r>
                              </m:oMath>
                            </m:oMathPara>
                          </a14:m>
                          <a:endParaRPr lang="zh-CN" altLang="en-US" sz="2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9087" marR="89087" marT="44543" marB="44543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823607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6" name="表格 52">
                <a:extLst>
                  <a:ext uri="{FF2B5EF4-FFF2-40B4-BE49-F238E27FC236}">
                    <a16:creationId xmlns:a16="http://schemas.microsoft.com/office/drawing/2014/main" id="{6E9510A2-840A-4FE3-BBAB-10BA22BB3C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4583860"/>
                  </p:ext>
                </p:extLst>
              </p:nvPr>
            </p:nvGraphicFramePr>
            <p:xfrm>
              <a:off x="17856070" y="31181650"/>
              <a:ext cx="11274452" cy="43058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92712">
                      <a:extLst>
                        <a:ext uri="{9D8B030D-6E8A-4147-A177-3AD203B41FA5}">
                          <a16:colId xmlns:a16="http://schemas.microsoft.com/office/drawing/2014/main" val="4144222425"/>
                        </a:ext>
                      </a:extLst>
                    </a:gridCol>
                    <a:gridCol w="1361048">
                      <a:extLst>
                        <a:ext uri="{9D8B030D-6E8A-4147-A177-3AD203B41FA5}">
                          <a16:colId xmlns:a16="http://schemas.microsoft.com/office/drawing/2014/main" val="2867476815"/>
                        </a:ext>
                      </a:extLst>
                    </a:gridCol>
                    <a:gridCol w="1237316">
                      <a:extLst>
                        <a:ext uri="{9D8B030D-6E8A-4147-A177-3AD203B41FA5}">
                          <a16:colId xmlns:a16="http://schemas.microsoft.com/office/drawing/2014/main" val="1875876606"/>
                        </a:ext>
                      </a:extLst>
                    </a:gridCol>
                    <a:gridCol w="1461136">
                      <a:extLst>
                        <a:ext uri="{9D8B030D-6E8A-4147-A177-3AD203B41FA5}">
                          <a16:colId xmlns:a16="http://schemas.microsoft.com/office/drawing/2014/main" val="678058992"/>
                        </a:ext>
                      </a:extLst>
                    </a:gridCol>
                    <a:gridCol w="4666449">
                      <a:extLst>
                        <a:ext uri="{9D8B030D-6E8A-4147-A177-3AD203B41FA5}">
                          <a16:colId xmlns:a16="http://schemas.microsoft.com/office/drawing/2014/main" val="953629191"/>
                        </a:ext>
                      </a:extLst>
                    </a:gridCol>
                    <a:gridCol w="1455791">
                      <a:extLst>
                        <a:ext uri="{9D8B030D-6E8A-4147-A177-3AD203B41FA5}">
                          <a16:colId xmlns:a16="http://schemas.microsoft.com/office/drawing/2014/main" val="2705724300"/>
                        </a:ext>
                      </a:extLst>
                    </a:gridCol>
                  </a:tblGrid>
                  <a:tr h="43058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9087" marR="89087" marT="44543" marB="44543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2"/>
                          <a:stretch>
                            <a:fillRect t="-9859" r="-934078" b="-281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9087" marR="89087" marT="44543" marB="44543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2"/>
                          <a:stretch>
                            <a:fillRect l="-79911" t="-9859" r="-646429" b="-281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9087" marR="89087" marT="44543" marB="44543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2"/>
                          <a:stretch>
                            <a:fillRect l="-198522" t="-9859" r="-613300" b="-281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dt = 0.3</a:t>
                          </a:r>
                          <a:endParaRPr lang="zh-CN" altLang="en-US" sz="2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89087" marR="89087" marT="44543" marB="44543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9087" marR="89087" marT="44543" marB="44543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2"/>
                          <a:stretch>
                            <a:fillRect l="-110313" t="-9859" r="-31332" b="-281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89087" marR="89087" marT="44543" marB="44543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2"/>
                          <a:stretch>
                            <a:fillRect l="-674059" t="-9859" r="-418" b="-281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8236077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463" name="组合 462">
            <a:extLst>
              <a:ext uri="{FF2B5EF4-FFF2-40B4-BE49-F238E27FC236}">
                <a16:creationId xmlns:a16="http://schemas.microsoft.com/office/drawing/2014/main" id="{2DE86F87-8C68-4096-8FED-9FDBFC9A7402}"/>
              </a:ext>
            </a:extLst>
          </p:cNvPr>
          <p:cNvGrpSpPr/>
          <p:nvPr/>
        </p:nvGrpSpPr>
        <p:grpSpPr>
          <a:xfrm>
            <a:off x="932812" y="30292947"/>
            <a:ext cx="30945214" cy="7294185"/>
            <a:chOff x="1008493" y="31215060"/>
            <a:chExt cx="31762635" cy="7486861"/>
          </a:xfrm>
        </p:grpSpPr>
        <p:sp>
          <p:nvSpPr>
            <p:cNvPr id="212" name="文本框 211">
              <a:extLst>
                <a:ext uri="{FF2B5EF4-FFF2-40B4-BE49-F238E27FC236}">
                  <a16:creationId xmlns:a16="http://schemas.microsoft.com/office/drawing/2014/main" id="{4A1318E7-4BAE-42DE-8F69-CEC82AB3C0FD}"/>
                </a:ext>
              </a:extLst>
            </p:cNvPr>
            <p:cNvSpPr txBox="1"/>
            <p:nvPr/>
          </p:nvSpPr>
          <p:spPr>
            <a:xfrm>
              <a:off x="12355070" y="36822014"/>
              <a:ext cx="20416058" cy="18799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45450" indent="-445450">
                <a:buFont typeface="Wingdings" panose="05000000000000000000" pitchFamily="2" charset="2"/>
                <a:buChar char="Ø"/>
              </a:pPr>
              <a:r>
                <a:rPr lang="en-US" altLang="zh-CN" sz="3118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Summary</a:t>
              </a:r>
            </a:p>
            <a:p>
              <a:pPr marL="445441" indent="-445441">
                <a:buFont typeface="Arial" panose="020B0604020202020204" pitchFamily="34" charset="0"/>
                <a:buChar char="•"/>
              </a:pPr>
              <a:r>
                <a:rPr lang="en-US" altLang="zh-CN" sz="2728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Given the same model step size, noise perturbation will speed up the process of falling into attractor [-1,0].</a:t>
              </a:r>
            </a:p>
            <a:p>
              <a:pPr marL="445441" indent="-445441">
                <a:buFont typeface="Arial" panose="020B0604020202020204" pitchFamily="34" charset="0"/>
                <a:buChar char="•"/>
              </a:pPr>
              <a:r>
                <a:rPr lang="en-US" altLang="zh-CN" sz="2728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Only two states could be simulated by parametric Cubic model, hence the model doesn’t mimic transitional dynamics.</a:t>
              </a:r>
            </a:p>
            <a:p>
              <a:pPr marL="445441" indent="-445441">
                <a:buFont typeface="Arial" panose="020B0604020202020204" pitchFamily="34" charset="0"/>
                <a:buChar char="•"/>
              </a:pPr>
              <a:endParaRPr lang="en-US" altLang="zh-CN" sz="2728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62" name="组合 461">
              <a:extLst>
                <a:ext uri="{FF2B5EF4-FFF2-40B4-BE49-F238E27FC236}">
                  <a16:creationId xmlns:a16="http://schemas.microsoft.com/office/drawing/2014/main" id="{E202A9EE-B1EC-43B9-8106-23F7CBC82B4C}"/>
                </a:ext>
              </a:extLst>
            </p:cNvPr>
            <p:cNvGrpSpPr/>
            <p:nvPr/>
          </p:nvGrpSpPr>
          <p:grpSpPr>
            <a:xfrm>
              <a:off x="1008493" y="31215060"/>
              <a:ext cx="29275889" cy="7134136"/>
              <a:chOff x="1008493" y="31215060"/>
              <a:chExt cx="29275889" cy="7134136"/>
            </a:xfrm>
          </p:grpSpPr>
          <p:grpSp>
            <p:nvGrpSpPr>
              <p:cNvPr id="461" name="组合 460">
                <a:extLst>
                  <a:ext uri="{FF2B5EF4-FFF2-40B4-BE49-F238E27FC236}">
                    <a16:creationId xmlns:a16="http://schemas.microsoft.com/office/drawing/2014/main" id="{079D2844-CDE5-4146-9E72-8B95A642E6E2}"/>
                  </a:ext>
                </a:extLst>
              </p:cNvPr>
              <p:cNvGrpSpPr/>
              <p:nvPr/>
            </p:nvGrpSpPr>
            <p:grpSpPr>
              <a:xfrm>
                <a:off x="1008493" y="31215060"/>
                <a:ext cx="29275889" cy="7134136"/>
                <a:chOff x="1008493" y="31215060"/>
                <a:chExt cx="29275889" cy="7134136"/>
              </a:xfrm>
            </p:grpSpPr>
            <p:grpSp>
              <p:nvGrpSpPr>
                <p:cNvPr id="20" name="组合 19">
                  <a:extLst>
                    <a:ext uri="{FF2B5EF4-FFF2-40B4-BE49-F238E27FC236}">
                      <a16:creationId xmlns:a16="http://schemas.microsoft.com/office/drawing/2014/main" id="{EFDFBE0C-C4D4-48DE-A54E-F784674E424F}"/>
                    </a:ext>
                  </a:extLst>
                </p:cNvPr>
                <p:cNvGrpSpPr/>
                <p:nvPr/>
              </p:nvGrpSpPr>
              <p:grpSpPr>
                <a:xfrm>
                  <a:off x="1008493" y="31215060"/>
                  <a:ext cx="29275889" cy="7134136"/>
                  <a:chOff x="896559" y="6148008"/>
                  <a:chExt cx="14207230" cy="7134136"/>
                </a:xfrm>
              </p:grpSpPr>
              <p:sp>
                <p:nvSpPr>
                  <p:cNvPr id="259" name="矩形: 圆角 258">
                    <a:extLst>
                      <a:ext uri="{FF2B5EF4-FFF2-40B4-BE49-F238E27FC236}">
                        <a16:creationId xmlns:a16="http://schemas.microsoft.com/office/drawing/2014/main" id="{88E3B472-6823-438F-BD49-9A4752CED687}"/>
                      </a:ext>
                    </a:extLst>
                  </p:cNvPr>
                  <p:cNvSpPr/>
                  <p:nvPr/>
                </p:nvSpPr>
                <p:spPr>
                  <a:xfrm>
                    <a:off x="896559" y="6787673"/>
                    <a:ext cx="14207230" cy="6494471"/>
                  </a:xfrm>
                  <a:prstGeom prst="roundRect">
                    <a:avLst>
                      <a:gd name="adj" fmla="val 6235"/>
                    </a:avLst>
                  </a:prstGeom>
                  <a:noFill/>
                  <a:ln w="571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754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and</a:t>
                    </a:r>
                    <a:endParaRPr lang="zh-CN" altLang="en-US" sz="1754" dirty="0"/>
                  </a:p>
                </p:txBody>
              </p:sp>
              <p:sp>
                <p:nvSpPr>
                  <p:cNvPr id="260" name="矩形 259">
                    <a:extLst>
                      <a:ext uri="{FF2B5EF4-FFF2-40B4-BE49-F238E27FC236}">
                        <a16:creationId xmlns:a16="http://schemas.microsoft.com/office/drawing/2014/main" id="{477FFE40-0BD4-4B7F-8219-C371D79860C9}"/>
                      </a:ext>
                    </a:extLst>
                  </p:cNvPr>
                  <p:cNvSpPr/>
                  <p:nvPr/>
                </p:nvSpPr>
                <p:spPr>
                  <a:xfrm>
                    <a:off x="1214383" y="6148008"/>
                    <a:ext cx="2868234" cy="135245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4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II. Model discovery</a:t>
                    </a:r>
                    <a:endParaRPr lang="zh-CN" altLang="en-US" sz="4600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5" name="组合 14">
                  <a:extLst>
                    <a:ext uri="{FF2B5EF4-FFF2-40B4-BE49-F238E27FC236}">
                      <a16:creationId xmlns:a16="http://schemas.microsoft.com/office/drawing/2014/main" id="{A5736215-7D1B-44AB-94CC-34BB61296404}"/>
                    </a:ext>
                  </a:extLst>
                </p:cNvPr>
                <p:cNvGrpSpPr/>
                <p:nvPr/>
              </p:nvGrpSpPr>
              <p:grpSpPr>
                <a:xfrm>
                  <a:off x="5225432" y="32655382"/>
                  <a:ext cx="13489089" cy="2855395"/>
                  <a:chOff x="-1167377" y="30253076"/>
                  <a:chExt cx="15664473" cy="2855395"/>
                </a:xfrm>
              </p:grpSpPr>
              <p:grpSp>
                <p:nvGrpSpPr>
                  <p:cNvPr id="174" name="组合 173">
                    <a:extLst>
                      <a:ext uri="{FF2B5EF4-FFF2-40B4-BE49-F238E27FC236}">
                        <a16:creationId xmlns:a16="http://schemas.microsoft.com/office/drawing/2014/main" id="{0D3AE80D-3E2B-4056-937F-A8CF327FFEB0}"/>
                      </a:ext>
                    </a:extLst>
                  </p:cNvPr>
                  <p:cNvGrpSpPr/>
                  <p:nvPr/>
                </p:nvGrpSpPr>
                <p:grpSpPr>
                  <a:xfrm>
                    <a:off x="-1167377" y="31008318"/>
                    <a:ext cx="15664473" cy="2100153"/>
                    <a:chOff x="855061" y="3246021"/>
                    <a:chExt cx="6743700" cy="2100153"/>
                  </a:xfrm>
                </p:grpSpPr>
                <p:grpSp>
                  <p:nvGrpSpPr>
                    <p:cNvPr id="175" name="组合 174">
                      <a:extLst>
                        <a:ext uri="{FF2B5EF4-FFF2-40B4-BE49-F238E27FC236}">
                          <a16:creationId xmlns:a16="http://schemas.microsoft.com/office/drawing/2014/main" id="{5E12BA76-8662-40F7-9664-27F6E68AF58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55061" y="4023649"/>
                      <a:ext cx="6743700" cy="1322525"/>
                      <a:chOff x="2316516" y="3027419"/>
                      <a:chExt cx="6743700" cy="1322525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77" name="文本框 176">
                            <a:extLst>
                              <a:ext uri="{FF2B5EF4-FFF2-40B4-BE49-F238E27FC236}">
                                <a16:creationId xmlns:a16="http://schemas.microsoft.com/office/drawing/2014/main" id="{258B7420-389F-4D17-A1F4-EEA2D39339F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2316516" y="3703613"/>
                            <a:ext cx="6743700" cy="64633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zh-CN" altLang="en-US" sz="3507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zh-CN" altLang="en-US" sz="3507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3507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CN" altLang="en-US" sz="3507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zh-CN" altLang="en-US" sz="3507">
                                      <a:latin typeface="Cambria Math" panose="02040503050406030204" pitchFamily="18" charset="0"/>
                                    </a:rPr>
                                    <m:t>=−</m:t>
                                  </m:r>
                                  <m:d>
                                    <m:dPr>
                                      <m:ctrlPr>
                                        <a:rPr lang="zh-CN" altLang="en-US" sz="3507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3507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3507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3507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zh-CN" altLang="en-US" sz="3507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zh-CN" altLang="en-US" sz="3507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3507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3507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3507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zh-CN" altLang="en-US" sz="3507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zh-CN" altLang="en-US" sz="3507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zh-CN" altLang="en-US" sz="3507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altLang="en-US" sz="3507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3507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3507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zh-CN" altLang="en-US" sz="3507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zh-CN" altLang="en-US" sz="3507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  <m:r>
                                    <a:rPr lang="en-US" altLang="zh-CN" sz="3507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CN" altLang="en-US" sz="3507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lang="zh-CN" altLang="en-US" sz="3507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3507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CN" altLang="en-US" sz="3507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zh-CN" altLang="en-US" sz="3507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  <m:r>
                                    <a:rPr lang="zh-CN" altLang="en-US" sz="3507">
                                      <a:latin typeface="Cambria Math" panose="02040503050406030204" pitchFamily="18" charset="0"/>
                                    </a:rPr>
                                    <m:t>++</m:t>
                                  </m:r>
                                  <m:r>
                                    <a:rPr lang="zh-CN" altLang="en-US" sz="3507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zh-CN" altLang="en-US" sz="3507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zh-CN" altLang="en-US" sz="3507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3507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zh-CN" altLang="en-US" sz="3507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CN" altLang="en-US" sz="3507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77" name="文本框 176">
                            <a:extLst>
                              <a:ext uri="{FF2B5EF4-FFF2-40B4-BE49-F238E27FC236}">
                                <a16:creationId xmlns:a16="http://schemas.microsoft.com/office/drawing/2014/main" id="{258B7420-389F-4D17-A1F4-EEA2D39339F0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2316516" y="3703613"/>
                            <a:ext cx="6743700" cy="646331"/>
                          </a:xfrm>
                          <a:prstGeom prst="rect">
                            <a:avLst/>
                          </a:prstGeom>
                          <a:blipFill>
                            <a:blip r:embed="rId23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78" name="文本框 177">
                            <a:extLst>
                              <a:ext uri="{FF2B5EF4-FFF2-40B4-BE49-F238E27FC236}">
                                <a16:creationId xmlns:a16="http://schemas.microsoft.com/office/drawing/2014/main" id="{59668AE4-7FA8-4091-8635-BFB8322F04C8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395915" y="3027419"/>
                            <a:ext cx="2087348" cy="64633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zh-CN" altLang="en-US" sz="3507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zh-CN" altLang="en-US" sz="3507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3507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sz="3507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zh-CN" altLang="en-US" sz="3507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zh-CN" altLang="en-US" sz="3507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3507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CN" altLang="en-US" sz="3507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zh-CN" altLang="en-US" sz="3507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  <m:r>
                                    <a:rPr lang="zh-CN" altLang="en-US" sz="3507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CN" altLang="en-US" sz="3507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zh-CN" altLang="en-US" sz="3507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zh-CN" altLang="en-US" sz="3507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3507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zh-CN" altLang="en-US" sz="3507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CN" altLang="en-US" sz="3507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78" name="文本框 177">
                            <a:extLst>
                              <a:ext uri="{FF2B5EF4-FFF2-40B4-BE49-F238E27FC236}">
                                <a16:creationId xmlns:a16="http://schemas.microsoft.com/office/drawing/2014/main" id="{59668AE4-7FA8-4091-8635-BFB8322F04C8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395915" y="3027419"/>
                            <a:ext cx="2087348" cy="646331"/>
                          </a:xfrm>
                          <a:prstGeom prst="rect">
                            <a:avLst/>
                          </a:prstGeom>
                          <a:blipFill>
                            <a:blip r:embed="rId24"/>
                            <a:stretch>
                              <a:fillRect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76" name="文本框 175">
                          <a:extLst>
                            <a:ext uri="{FF2B5EF4-FFF2-40B4-BE49-F238E27FC236}">
                              <a16:creationId xmlns:a16="http://schemas.microsoft.com/office/drawing/2014/main" id="{204FE865-380F-4916-B6E7-D67A434E908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38256" y="3246021"/>
                          <a:ext cx="6097464" cy="64633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3507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zh-CN" sz="3507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zh-CN" altLang="en-US" sz="3507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3507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d>
                                  <m:dPr>
                                    <m:ctrlPr>
                                      <a:rPr lang="en-US" altLang="zh-CN" sz="3507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sz="3507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r>
                                      <a:rPr lang="en-US" altLang="zh-CN" sz="3507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altLang="zh-CN" sz="3507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3507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p>
                                        <m:r>
                                          <a:rPr lang="en-US" altLang="zh-CN" sz="3507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en-US" altLang="zh-CN" sz="3507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  <m:r>
                                  <a:rPr lang="en-US" altLang="zh-CN" sz="3507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sz="3507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altLang="zh-CN" sz="3507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oMath>
                            </m:oMathPara>
                          </a14:m>
                          <a:endParaRPr lang="zh-CN" altLang="en-US" sz="3507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76" name="文本框 175">
                          <a:extLst>
                            <a:ext uri="{FF2B5EF4-FFF2-40B4-BE49-F238E27FC236}">
                              <a16:creationId xmlns:a16="http://schemas.microsoft.com/office/drawing/2014/main" id="{204FE865-380F-4916-B6E7-D67A434E9083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38256" y="3246021"/>
                          <a:ext cx="6097464" cy="646330"/>
                        </a:xfrm>
                        <a:prstGeom prst="rect">
                          <a:avLst/>
                        </a:prstGeom>
                        <a:blipFill>
                          <a:blip r:embed="rId25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sp>
                <p:nvSpPr>
                  <p:cNvPr id="4" name="文本框 3">
                    <a:extLst>
                      <a:ext uri="{FF2B5EF4-FFF2-40B4-BE49-F238E27FC236}">
                        <a16:creationId xmlns:a16="http://schemas.microsoft.com/office/drawing/2014/main" id="{FF5206F5-FF4B-4A48-BF32-A5B19E2CDF10}"/>
                      </a:ext>
                    </a:extLst>
                  </p:cNvPr>
                  <p:cNvSpPr txBox="1"/>
                  <p:nvPr/>
                </p:nvSpPr>
                <p:spPr>
                  <a:xfrm>
                    <a:off x="3540903" y="30253076"/>
                    <a:ext cx="5948816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3507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Parametric Cubic model</a:t>
                    </a:r>
                    <a:endParaRPr lang="zh-CN" altLang="en-US" sz="3507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43AC7D27-D8F3-42C3-BC4C-F5314A1F2EDF}"/>
                  </a:ext>
                </a:extLst>
              </p:cNvPr>
              <p:cNvGrpSpPr/>
              <p:nvPr/>
            </p:nvGrpSpPr>
            <p:grpSpPr>
              <a:xfrm>
                <a:off x="1907072" y="36040202"/>
                <a:ext cx="10497914" cy="2241037"/>
                <a:chOff x="2010690" y="33696938"/>
                <a:chExt cx="10497914" cy="2241037"/>
              </a:xfrm>
            </p:grpSpPr>
            <p:grpSp>
              <p:nvGrpSpPr>
                <p:cNvPr id="39" name="组合 38">
                  <a:extLst>
                    <a:ext uri="{FF2B5EF4-FFF2-40B4-BE49-F238E27FC236}">
                      <a16:creationId xmlns:a16="http://schemas.microsoft.com/office/drawing/2014/main" id="{948CC4D5-60AC-47C8-B831-997E1B589C1F}"/>
                    </a:ext>
                  </a:extLst>
                </p:cNvPr>
                <p:cNvGrpSpPr/>
                <p:nvPr/>
              </p:nvGrpSpPr>
              <p:grpSpPr>
                <a:xfrm>
                  <a:off x="2010690" y="33696938"/>
                  <a:ext cx="10497914" cy="2241037"/>
                  <a:chOff x="2010690" y="33813051"/>
                  <a:chExt cx="10497914" cy="2241037"/>
                </a:xfrm>
              </p:grpSpPr>
              <p:grpSp>
                <p:nvGrpSpPr>
                  <p:cNvPr id="33" name="组合 32">
                    <a:extLst>
                      <a:ext uri="{FF2B5EF4-FFF2-40B4-BE49-F238E27FC236}">
                        <a16:creationId xmlns:a16="http://schemas.microsoft.com/office/drawing/2014/main" id="{F5377E47-E907-4735-A81C-20A15E41F69A}"/>
                      </a:ext>
                    </a:extLst>
                  </p:cNvPr>
                  <p:cNvGrpSpPr/>
                  <p:nvPr/>
                </p:nvGrpSpPr>
                <p:grpSpPr>
                  <a:xfrm>
                    <a:off x="2010690" y="33813051"/>
                    <a:ext cx="8734870" cy="1688457"/>
                    <a:chOff x="2010690" y="33885621"/>
                    <a:chExt cx="8734870" cy="1688457"/>
                  </a:xfrm>
                </p:grpSpPr>
                <p:pic>
                  <p:nvPicPr>
                    <p:cNvPr id="30" name="图片 29">
                      <a:extLst>
                        <a:ext uri="{FF2B5EF4-FFF2-40B4-BE49-F238E27FC236}">
                          <a16:creationId xmlns:a16="http://schemas.microsoft.com/office/drawing/2014/main" id="{2EEBC9D1-2080-46B8-89D4-8805DB375AB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010690" y="33885621"/>
                      <a:ext cx="8734870" cy="1688457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14" name="椭圆 213">
                      <a:extLst>
                        <a:ext uri="{FF2B5EF4-FFF2-40B4-BE49-F238E27FC236}">
                          <a16:creationId xmlns:a16="http://schemas.microsoft.com/office/drawing/2014/main" id="{C9D5CD2A-4733-40AF-8BD5-DB488CD8CF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60521" y="35042955"/>
                      <a:ext cx="146001" cy="138119"/>
                    </a:xfrm>
                    <a:prstGeom prst="ellips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754" dirty="0"/>
                    </a:p>
                  </p:txBody>
                </p:sp>
                <p:sp>
                  <p:nvSpPr>
                    <p:cNvPr id="215" name="椭圆 214">
                      <a:extLst>
                        <a:ext uri="{FF2B5EF4-FFF2-40B4-BE49-F238E27FC236}">
                          <a16:creationId xmlns:a16="http://schemas.microsoft.com/office/drawing/2014/main" id="{3B6E1FB0-6F19-4877-83DB-5960A4893F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67713" y="34965701"/>
                      <a:ext cx="146001" cy="138119"/>
                    </a:xfrm>
                    <a:prstGeom prst="ellipse">
                      <a:avLst/>
                    </a:prstGeom>
                    <a:solidFill>
                      <a:schemeClr val="accent1">
                        <a:lumMod val="60000"/>
                        <a:lumOff val="4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754"/>
                    </a:p>
                  </p:txBody>
                </p:sp>
                <p:sp>
                  <p:nvSpPr>
                    <p:cNvPr id="216" name="椭圆 215">
                      <a:extLst>
                        <a:ext uri="{FF2B5EF4-FFF2-40B4-BE49-F238E27FC236}">
                          <a16:creationId xmlns:a16="http://schemas.microsoft.com/office/drawing/2014/main" id="{E590C40A-D516-4CE7-B6D1-A02804547C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57827" y="34729850"/>
                      <a:ext cx="146001" cy="138119"/>
                    </a:xfrm>
                    <a:prstGeom prst="ellipse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754"/>
                    </a:p>
                  </p:txBody>
                </p:sp>
                <p:sp>
                  <p:nvSpPr>
                    <p:cNvPr id="222" name="椭圆 221">
                      <a:extLst>
                        <a:ext uri="{FF2B5EF4-FFF2-40B4-BE49-F238E27FC236}">
                          <a16:creationId xmlns:a16="http://schemas.microsoft.com/office/drawing/2014/main" id="{D25E113D-61DE-4F36-946D-7730ABACFE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01167" y="34871266"/>
                      <a:ext cx="146001" cy="138119"/>
                    </a:xfrm>
                    <a:prstGeom prst="ellipse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754"/>
                    </a:p>
                  </p:txBody>
                </p:sp>
                <p:sp>
                  <p:nvSpPr>
                    <p:cNvPr id="223" name="椭圆 222">
                      <a:extLst>
                        <a:ext uri="{FF2B5EF4-FFF2-40B4-BE49-F238E27FC236}">
                          <a16:creationId xmlns:a16="http://schemas.microsoft.com/office/drawing/2014/main" id="{EEBA49D9-AA83-4BE8-9FC9-387A233177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235744" y="35013926"/>
                      <a:ext cx="146001" cy="138119"/>
                    </a:xfrm>
                    <a:prstGeom prst="ellipse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754"/>
                    </a:p>
                  </p:txBody>
                </p:sp>
              </p:grp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24" name="文本框 223">
                        <a:extLst>
                          <a:ext uri="{FF2B5EF4-FFF2-40B4-BE49-F238E27FC236}">
                            <a16:creationId xmlns:a16="http://schemas.microsoft.com/office/drawing/2014/main" id="{941A2D06-8845-4230-96A6-084A917E061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010690" y="35530868"/>
                        <a:ext cx="10497914" cy="52322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altLang="zh-CN" sz="2728"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US" altLang="zh-CN" sz="2728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728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728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zh-CN" sz="2728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728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728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728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altLang="zh-CN" sz="2728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zh-CN" sz="2728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  <m:r>
                              <a:rPr lang="en-US" altLang="zh-CN" sz="2728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728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altLang="zh-CN" sz="2728" i="1">
                                <a:latin typeface="Cambria Math" panose="02040503050406030204" pitchFamily="18" charset="0"/>
                              </a:rPr>
                              <m:t>𝑑𝑊</m:t>
                            </m:r>
                          </m:oMath>
                        </a14:m>
                        <a:r>
                          <a:rPr lang="zh-CN" altLang="en-US" sz="2728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altLang="zh-CN" sz="2728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with  </a:t>
                        </a:r>
                        <a14:m>
                          <m:oMath xmlns:m="http://schemas.openxmlformats.org/officeDocument/2006/math">
                            <m:r>
                              <a:rPr lang="en-US" altLang="zh-CN" sz="2728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oMath>
                        </a14:m>
                        <a:r>
                          <a:rPr lang="zh-CN" altLang="en-US" sz="2728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altLang="zh-CN" sz="2728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moving from -0.75 to 0.75</a:t>
                        </a:r>
                        <a:endParaRPr lang="zh-CN" altLang="en-US" sz="2728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24" name="文本框 223">
                        <a:extLst>
                          <a:ext uri="{FF2B5EF4-FFF2-40B4-BE49-F238E27FC236}">
                            <a16:creationId xmlns:a16="http://schemas.microsoft.com/office/drawing/2014/main" id="{941A2D06-8845-4230-96A6-084A917E061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10690" y="35530868"/>
                        <a:ext cx="10497914" cy="523220"/>
                      </a:xfrm>
                      <a:prstGeom prst="rect">
                        <a:avLst/>
                      </a:prstGeom>
                      <a:blipFill>
                        <a:blip r:embed="rId26"/>
                        <a:stretch>
                          <a:fillRect t="-12048" b="-3253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26" name="直接箭头连接符 225">
                  <a:extLst>
                    <a:ext uri="{FF2B5EF4-FFF2-40B4-BE49-F238E27FC236}">
                      <a16:creationId xmlns:a16="http://schemas.microsoft.com/office/drawing/2014/main" id="{EA7C3765-C27A-4B7B-9A08-9909697F27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4204" y="35283361"/>
                  <a:ext cx="8611356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27" name="箭头: 右 26">
            <a:extLst>
              <a:ext uri="{FF2B5EF4-FFF2-40B4-BE49-F238E27FC236}">
                <a16:creationId xmlns:a16="http://schemas.microsoft.com/office/drawing/2014/main" id="{75BA85E6-C8A8-4F30-B5D5-8D956119A299}"/>
              </a:ext>
            </a:extLst>
          </p:cNvPr>
          <p:cNvSpPr/>
          <p:nvPr/>
        </p:nvSpPr>
        <p:spPr>
          <a:xfrm>
            <a:off x="16489854" y="32771838"/>
            <a:ext cx="962371" cy="904647"/>
          </a:xfrm>
          <a:prstGeom prst="rightArrow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54" dirty="0"/>
          </a:p>
        </p:txBody>
      </p:sp>
      <p:cxnSp>
        <p:nvCxnSpPr>
          <p:cNvPr id="55" name="连接符: 肘形 54">
            <a:extLst>
              <a:ext uri="{FF2B5EF4-FFF2-40B4-BE49-F238E27FC236}">
                <a16:creationId xmlns:a16="http://schemas.microsoft.com/office/drawing/2014/main" id="{1CC6238B-FB33-4C37-ABC2-3935D2159B60}"/>
              </a:ext>
            </a:extLst>
          </p:cNvPr>
          <p:cNvCxnSpPr>
            <a:cxnSpLocks/>
          </p:cNvCxnSpPr>
          <p:nvPr/>
        </p:nvCxnSpPr>
        <p:spPr>
          <a:xfrm rot="5400000">
            <a:off x="11284687" y="31373322"/>
            <a:ext cx="5878817" cy="5612372"/>
          </a:xfrm>
          <a:prstGeom prst="bentConnector3">
            <a:avLst>
              <a:gd name="adj1" fmla="val 61997"/>
            </a:avLst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箭头: 右 26">
            <a:extLst>
              <a:ext uri="{FF2B5EF4-FFF2-40B4-BE49-F238E27FC236}">
                <a16:creationId xmlns:a16="http://schemas.microsoft.com/office/drawing/2014/main" id="{F126B1A7-BE7E-4EBD-821C-5942C1D295BF}"/>
              </a:ext>
            </a:extLst>
          </p:cNvPr>
          <p:cNvSpPr/>
          <p:nvPr/>
        </p:nvSpPr>
        <p:spPr>
          <a:xfrm rot="5400000">
            <a:off x="10818529" y="29685850"/>
            <a:ext cx="924695" cy="985090"/>
          </a:xfrm>
          <a:prstGeom prst="rightArrow">
            <a:avLst>
              <a:gd name="adj1" fmla="val 50000"/>
              <a:gd name="adj2" fmla="val 35889"/>
            </a:avLst>
          </a:prstGeom>
          <a:noFill/>
          <a:ln w="571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54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34" name="箭头: 右 26">
            <a:extLst>
              <a:ext uri="{FF2B5EF4-FFF2-40B4-BE49-F238E27FC236}">
                <a16:creationId xmlns:a16="http://schemas.microsoft.com/office/drawing/2014/main" id="{FBF3068F-875A-49C2-A13D-194D401D1BFE}"/>
              </a:ext>
            </a:extLst>
          </p:cNvPr>
          <p:cNvSpPr/>
          <p:nvPr/>
        </p:nvSpPr>
        <p:spPr>
          <a:xfrm>
            <a:off x="14319151" y="25779256"/>
            <a:ext cx="1084326" cy="1125860"/>
          </a:xfrm>
          <a:prstGeom prst="rightArrow">
            <a:avLst>
              <a:gd name="adj1" fmla="val 50000"/>
              <a:gd name="adj2" fmla="val 35889"/>
            </a:avLst>
          </a:prstGeom>
          <a:noFill/>
          <a:ln w="571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54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473" name="组合 472">
            <a:extLst>
              <a:ext uri="{FF2B5EF4-FFF2-40B4-BE49-F238E27FC236}">
                <a16:creationId xmlns:a16="http://schemas.microsoft.com/office/drawing/2014/main" id="{1968FAEA-E880-4920-BBE8-F5224E15DCC9}"/>
              </a:ext>
            </a:extLst>
          </p:cNvPr>
          <p:cNvGrpSpPr>
            <a:grpSpLocks noChangeAspect="1"/>
          </p:cNvGrpSpPr>
          <p:nvPr/>
        </p:nvGrpSpPr>
        <p:grpSpPr>
          <a:xfrm>
            <a:off x="17525043" y="31810496"/>
            <a:ext cx="11166460" cy="4343400"/>
            <a:chOff x="18363868" y="31802803"/>
            <a:chExt cx="10997354" cy="4277623"/>
          </a:xfrm>
        </p:grpSpPr>
        <p:pic>
          <p:nvPicPr>
            <p:cNvPr id="471" name="图片 470">
              <a:extLst>
                <a:ext uri="{FF2B5EF4-FFF2-40B4-BE49-F238E27FC236}">
                  <a16:creationId xmlns:a16="http://schemas.microsoft.com/office/drawing/2014/main" id="{B59FBC20-1478-44F6-A71F-D498BEA64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63868" y="31802803"/>
              <a:ext cx="10997354" cy="4277623"/>
            </a:xfrm>
            <a:prstGeom prst="rect">
              <a:avLst/>
            </a:prstGeom>
          </p:spPr>
        </p:pic>
        <p:grpSp>
          <p:nvGrpSpPr>
            <p:cNvPr id="472" name="组合 471">
              <a:extLst>
                <a:ext uri="{FF2B5EF4-FFF2-40B4-BE49-F238E27FC236}">
                  <a16:creationId xmlns:a16="http://schemas.microsoft.com/office/drawing/2014/main" id="{9934A27F-1882-472E-BB9E-B909512FAB28}"/>
                </a:ext>
              </a:extLst>
            </p:cNvPr>
            <p:cNvGrpSpPr/>
            <p:nvPr/>
          </p:nvGrpSpPr>
          <p:grpSpPr>
            <a:xfrm>
              <a:off x="27673142" y="32055454"/>
              <a:ext cx="12700" cy="3408463"/>
              <a:chOff x="27673142" y="32055454"/>
              <a:chExt cx="12700" cy="3408463"/>
            </a:xfrm>
          </p:grpSpPr>
          <p:cxnSp>
            <p:nvCxnSpPr>
              <p:cNvPr id="340" name="直接连接符 339">
                <a:extLst>
                  <a:ext uri="{FF2B5EF4-FFF2-40B4-BE49-F238E27FC236}">
                    <a16:creationId xmlns:a16="http://schemas.microsoft.com/office/drawing/2014/main" id="{6CE2D29C-FD63-42B5-8D22-22DD7774F8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673142" y="34222726"/>
                <a:ext cx="0" cy="1241191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直接连接符 340">
                <a:extLst>
                  <a:ext uri="{FF2B5EF4-FFF2-40B4-BE49-F238E27FC236}">
                    <a16:creationId xmlns:a16="http://schemas.microsoft.com/office/drawing/2014/main" id="{C90A8512-0614-40EC-BEBA-2CD9148AAD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685842" y="32055454"/>
                <a:ext cx="0" cy="1241191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42" name="矩形 341">
            <a:extLst>
              <a:ext uri="{FF2B5EF4-FFF2-40B4-BE49-F238E27FC236}">
                <a16:creationId xmlns:a16="http://schemas.microsoft.com/office/drawing/2014/main" id="{BDDDFCE6-F553-441A-9CAB-CABEAD560613}"/>
              </a:ext>
            </a:extLst>
          </p:cNvPr>
          <p:cNvSpPr/>
          <p:nvPr/>
        </p:nvSpPr>
        <p:spPr>
          <a:xfrm>
            <a:off x="1656292" y="23780210"/>
            <a:ext cx="3098763" cy="13202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72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Roadmap</a:t>
            </a:r>
            <a:endParaRPr lang="zh-CN" altLang="en-US" sz="4872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3" name="图片 342">
            <a:extLst>
              <a:ext uri="{FF2B5EF4-FFF2-40B4-BE49-F238E27FC236}">
                <a16:creationId xmlns:a16="http://schemas.microsoft.com/office/drawing/2014/main" id="{CA4DFEAE-3CD1-43E6-A44F-AC8A93CC85C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801" y="24913742"/>
            <a:ext cx="12530736" cy="4666215"/>
          </a:xfrm>
          <a:prstGeom prst="rect">
            <a:avLst/>
          </a:prstGeom>
        </p:spPr>
      </p:pic>
      <p:sp>
        <p:nvSpPr>
          <p:cNvPr id="134" name="矩形: 圆角 133">
            <a:extLst>
              <a:ext uri="{FF2B5EF4-FFF2-40B4-BE49-F238E27FC236}">
                <a16:creationId xmlns:a16="http://schemas.microsoft.com/office/drawing/2014/main" id="{248E3910-A14A-4344-8588-979D533BBA54}"/>
              </a:ext>
            </a:extLst>
          </p:cNvPr>
          <p:cNvSpPr/>
          <p:nvPr/>
        </p:nvSpPr>
        <p:spPr>
          <a:xfrm>
            <a:off x="932812" y="5177548"/>
            <a:ext cx="13917960" cy="18587806"/>
          </a:xfrm>
          <a:prstGeom prst="roundRect">
            <a:avLst>
              <a:gd name="adj" fmla="val 7038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54" dirty="0"/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3D10BEAE-122F-486A-BA9B-8797D9ED3ADE}"/>
              </a:ext>
            </a:extLst>
          </p:cNvPr>
          <p:cNvSpPr/>
          <p:nvPr/>
        </p:nvSpPr>
        <p:spPr>
          <a:xfrm>
            <a:off x="1404253" y="4331765"/>
            <a:ext cx="4010605" cy="13202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endParaRPr lang="zh-CN" altLang="en-US" sz="4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95F518A0-62F5-4825-85B0-F842696E7BD3}"/>
              </a:ext>
            </a:extLst>
          </p:cNvPr>
          <p:cNvSpPr txBox="1"/>
          <p:nvPr/>
        </p:nvSpPr>
        <p:spPr>
          <a:xfrm>
            <a:off x="1180575" y="5485975"/>
            <a:ext cx="12889234" cy="2998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5441" indent="-445441" algn="just">
              <a:buFont typeface="Wingdings" panose="05000000000000000000" pitchFamily="2" charset="2"/>
              <a:buChar char="Ø"/>
            </a:pPr>
            <a:r>
              <a:rPr lang="en-US" altLang="zh-CN" sz="3312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Phenomenon:</a:t>
            </a:r>
          </a:p>
          <a:p>
            <a:pPr algn="just"/>
            <a:r>
              <a:rPr lang="en-US" altLang="zh-CN" sz="3118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wake-to-sleep, the EEG spectrum shows </a:t>
            </a:r>
            <a:r>
              <a:rPr lang="en-US" altLang="zh-CN" sz="3118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1</a:t>
            </a:r>
            <a:r>
              <a:rPr lang="en-US" altLang="zh-CN" sz="3118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altLang="zh-CN" sz="3118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stage</a:t>
            </a:r>
            <a:r>
              <a:rPr lang="zh-CN" altLang="en-US" sz="3118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18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(wakeful state): </a:t>
            </a:r>
            <a:r>
              <a:rPr lang="en-US" altLang="zh-CN" sz="3118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progressive disappearance of the 10-Hz alpha rhythm,</a:t>
            </a:r>
            <a:r>
              <a:rPr lang="en-US" altLang="zh-CN" sz="3118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18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 transitional stage (metastable state):</a:t>
            </a:r>
            <a:r>
              <a:rPr lang="en-US" altLang="zh-CN" sz="3118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18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rapid transitions in metastable state with high individual differences,</a:t>
            </a:r>
            <a:r>
              <a:rPr lang="en-US" altLang="zh-CN" sz="3118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18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3118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4</a:t>
            </a:r>
            <a:r>
              <a:rPr lang="en-US" altLang="zh-CN" sz="3118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zh-CN" sz="3118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stage (stable sleep state) </a:t>
            </a:r>
            <a:r>
              <a:rPr lang="en-US" altLang="zh-CN" sz="3118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gradual increasing of delta (0.5 – 4 Hz) activity dominating the power spectrum in the stable sleep state.</a:t>
            </a:r>
            <a:endParaRPr lang="zh-CN" altLang="en-US" sz="3118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C1D113D-A510-4D97-A9F2-8D0D75AB3B05}"/>
              </a:ext>
            </a:extLst>
          </p:cNvPr>
          <p:cNvGrpSpPr/>
          <p:nvPr/>
        </p:nvGrpSpPr>
        <p:grpSpPr>
          <a:xfrm>
            <a:off x="5115842" y="8999916"/>
            <a:ext cx="5761610" cy="1591277"/>
            <a:chOff x="5115842" y="8999916"/>
            <a:chExt cx="5761610" cy="1591277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900D7C5E-F0B4-43AE-9DCA-961B77C682B9}"/>
                </a:ext>
              </a:extLst>
            </p:cNvPr>
            <p:cNvCxnSpPr>
              <a:cxnSpLocks/>
            </p:cNvCxnSpPr>
            <p:nvPr/>
          </p:nvCxnSpPr>
          <p:spPr>
            <a:xfrm>
              <a:off x="5115842" y="9005946"/>
              <a:ext cx="0" cy="1581064"/>
            </a:xfrm>
            <a:prstGeom prst="line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连接符 156">
              <a:extLst>
                <a:ext uri="{FF2B5EF4-FFF2-40B4-BE49-F238E27FC236}">
                  <a16:creationId xmlns:a16="http://schemas.microsoft.com/office/drawing/2014/main" id="{0687E7C2-6391-4DA9-8793-C725EF1A2056}"/>
                </a:ext>
              </a:extLst>
            </p:cNvPr>
            <p:cNvCxnSpPr>
              <a:cxnSpLocks/>
            </p:cNvCxnSpPr>
            <p:nvPr/>
          </p:nvCxnSpPr>
          <p:spPr>
            <a:xfrm>
              <a:off x="7327512" y="8999916"/>
              <a:ext cx="0" cy="1581064"/>
            </a:xfrm>
            <a:prstGeom prst="line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接连接符 157">
              <a:extLst>
                <a:ext uri="{FF2B5EF4-FFF2-40B4-BE49-F238E27FC236}">
                  <a16:creationId xmlns:a16="http://schemas.microsoft.com/office/drawing/2014/main" id="{19584B76-9B7D-4BD5-9659-96A1AAD99EB4}"/>
                </a:ext>
              </a:extLst>
            </p:cNvPr>
            <p:cNvCxnSpPr>
              <a:cxnSpLocks/>
            </p:cNvCxnSpPr>
            <p:nvPr/>
          </p:nvCxnSpPr>
          <p:spPr>
            <a:xfrm>
              <a:off x="10877452" y="9010129"/>
              <a:ext cx="0" cy="1581064"/>
            </a:xfrm>
            <a:prstGeom prst="line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C4AB2CD-85A9-4340-B2B1-FEC6326AB563}"/>
              </a:ext>
            </a:extLst>
          </p:cNvPr>
          <p:cNvGrpSpPr/>
          <p:nvPr/>
        </p:nvGrpSpPr>
        <p:grpSpPr>
          <a:xfrm>
            <a:off x="15708718" y="8595082"/>
            <a:ext cx="13818806" cy="20702463"/>
            <a:chOff x="15708718" y="8595082"/>
            <a:chExt cx="13818806" cy="20702463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7617E46E-4061-4E41-86D1-CC0D7B7B7542}"/>
                </a:ext>
              </a:extLst>
            </p:cNvPr>
            <p:cNvGrpSpPr/>
            <p:nvPr/>
          </p:nvGrpSpPr>
          <p:grpSpPr>
            <a:xfrm>
              <a:off x="15708718" y="8595082"/>
              <a:ext cx="13818806" cy="20702463"/>
              <a:chOff x="15708718" y="8595082"/>
              <a:chExt cx="13818806" cy="20702463"/>
            </a:xfrm>
          </p:grpSpPr>
          <p:grpSp>
            <p:nvGrpSpPr>
              <p:cNvPr id="3" name="组合 2">
                <a:extLst>
                  <a:ext uri="{FF2B5EF4-FFF2-40B4-BE49-F238E27FC236}">
                    <a16:creationId xmlns:a16="http://schemas.microsoft.com/office/drawing/2014/main" id="{22B0E8D3-6536-49D2-B270-BC887F009E78}"/>
                  </a:ext>
                </a:extLst>
              </p:cNvPr>
              <p:cNvGrpSpPr/>
              <p:nvPr/>
            </p:nvGrpSpPr>
            <p:grpSpPr>
              <a:xfrm>
                <a:off x="15708718" y="8595082"/>
                <a:ext cx="13818806" cy="20702463"/>
                <a:chOff x="16044326" y="8716625"/>
                <a:chExt cx="14183831" cy="21249320"/>
              </a:xfrm>
            </p:grpSpPr>
            <p:grpSp>
              <p:nvGrpSpPr>
                <p:cNvPr id="27" name="组合 26">
                  <a:extLst>
                    <a:ext uri="{FF2B5EF4-FFF2-40B4-BE49-F238E27FC236}">
                      <a16:creationId xmlns:a16="http://schemas.microsoft.com/office/drawing/2014/main" id="{9E2F9FDC-795D-4263-A2E9-A9A1C4EF9419}"/>
                    </a:ext>
                  </a:extLst>
                </p:cNvPr>
                <p:cNvGrpSpPr/>
                <p:nvPr/>
              </p:nvGrpSpPr>
              <p:grpSpPr>
                <a:xfrm>
                  <a:off x="16044326" y="8716625"/>
                  <a:ext cx="14183831" cy="21249320"/>
                  <a:chOff x="15480759" y="8716622"/>
                  <a:chExt cx="14183831" cy="21249320"/>
                </a:xfrm>
              </p:grpSpPr>
              <p:grpSp>
                <p:nvGrpSpPr>
                  <p:cNvPr id="280" name="组合 279">
                    <a:extLst>
                      <a:ext uri="{FF2B5EF4-FFF2-40B4-BE49-F238E27FC236}">
                        <a16:creationId xmlns:a16="http://schemas.microsoft.com/office/drawing/2014/main" id="{D2105F65-6417-4677-9242-DB0788206531}"/>
                      </a:ext>
                    </a:extLst>
                  </p:cNvPr>
                  <p:cNvGrpSpPr/>
                  <p:nvPr/>
                </p:nvGrpSpPr>
                <p:grpSpPr>
                  <a:xfrm>
                    <a:off x="15818750" y="8716622"/>
                    <a:ext cx="13845840" cy="8782495"/>
                    <a:chOff x="16076625" y="8762367"/>
                    <a:chExt cx="13845840" cy="8782495"/>
                  </a:xfrm>
                </p:grpSpPr>
                <p:grpSp>
                  <p:nvGrpSpPr>
                    <p:cNvPr id="281" name="组合 280">
                      <a:extLst>
                        <a:ext uri="{FF2B5EF4-FFF2-40B4-BE49-F238E27FC236}">
                          <a16:creationId xmlns:a16="http://schemas.microsoft.com/office/drawing/2014/main" id="{1B74ACC8-32D0-4645-AD65-6D24566D3BE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076625" y="9118679"/>
                      <a:ext cx="13845840" cy="8426183"/>
                      <a:chOff x="16076625" y="9118679"/>
                      <a:chExt cx="13845840" cy="8426183"/>
                    </a:xfrm>
                  </p:grpSpPr>
                  <p:pic>
                    <p:nvPicPr>
                      <p:cNvPr id="283" name="图片 282">
                        <a:extLst>
                          <a:ext uri="{FF2B5EF4-FFF2-40B4-BE49-F238E27FC236}">
                            <a16:creationId xmlns:a16="http://schemas.microsoft.com/office/drawing/2014/main" id="{2C826BD9-3F04-429A-B1D6-30CF6AE08CF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16076625" y="9118679"/>
                        <a:ext cx="13845840" cy="8426183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84" name="矩形 283">
                        <a:extLst>
                          <a:ext uri="{FF2B5EF4-FFF2-40B4-BE49-F238E27FC236}">
                            <a16:creationId xmlns:a16="http://schemas.microsoft.com/office/drawing/2014/main" id="{5712B760-2C3C-4E85-B11C-91DD56CF96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142830" y="9884377"/>
                        <a:ext cx="772745" cy="1550194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rgbClr val="FF000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CN" altLang="en-US" sz="1754" dirty="0"/>
                      </a:p>
                    </p:txBody>
                  </p:sp>
                </p:grp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282" name="文本框 281">
                          <a:extLst>
                            <a:ext uri="{FF2B5EF4-FFF2-40B4-BE49-F238E27FC236}">
                              <a16:creationId xmlns:a16="http://schemas.microsoft.com/office/drawing/2014/main" id="{D238F66B-B762-48B9-9321-072F28F05B0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6657586" y="8762367"/>
                          <a:ext cx="1656672" cy="49244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3118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sz="3118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sz="3118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3118">
                                    <a:latin typeface="Cambria Math" panose="02040503050406030204" pitchFamily="18" charset="0"/>
                                  </a:rPr>
                                  <m:t>ΣV</m:t>
                                </m:r>
                              </m:oMath>
                            </m:oMathPara>
                          </a14:m>
                          <a:endParaRPr lang="zh-CN" altLang="en-US" sz="3118" dirty="0"/>
                        </a:p>
                      </p:txBody>
                    </p:sp>
                  </mc:Choice>
                  <mc:Fallback xmlns="">
                    <p:sp>
                      <p:nvSpPr>
                        <p:cNvPr id="282" name="文本框 281">
                          <a:extLst>
                            <a:ext uri="{FF2B5EF4-FFF2-40B4-BE49-F238E27FC236}">
                              <a16:creationId xmlns:a16="http://schemas.microsoft.com/office/drawing/2014/main" id="{D238F66B-B762-48B9-9321-072F28F05B0E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6657586" y="8762367"/>
                          <a:ext cx="1656672" cy="492443"/>
                        </a:xfrm>
                        <a:prstGeom prst="rect">
                          <a:avLst/>
                        </a:prstGeom>
                        <a:blipFill>
                          <a:blip r:embed="rId30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26" name="组合 25">
                    <a:extLst>
                      <a:ext uri="{FF2B5EF4-FFF2-40B4-BE49-F238E27FC236}">
                        <a16:creationId xmlns:a16="http://schemas.microsoft.com/office/drawing/2014/main" id="{16F4FF14-AA48-4F44-8CE1-88899D93E702}"/>
                      </a:ext>
                    </a:extLst>
                  </p:cNvPr>
                  <p:cNvGrpSpPr/>
                  <p:nvPr/>
                </p:nvGrpSpPr>
                <p:grpSpPr>
                  <a:xfrm>
                    <a:off x="15480759" y="17965980"/>
                    <a:ext cx="13954642" cy="11999962"/>
                    <a:chOff x="15480759" y="17965980"/>
                    <a:chExt cx="13954642" cy="11999962"/>
                  </a:xfrm>
                </p:grpSpPr>
                <p:sp>
                  <p:nvSpPr>
                    <p:cNvPr id="285" name="文本框 284">
                      <a:extLst>
                        <a:ext uri="{FF2B5EF4-FFF2-40B4-BE49-F238E27FC236}">
                          <a16:creationId xmlns:a16="http://schemas.microsoft.com/office/drawing/2014/main" id="{B8C901D7-4D54-4249-BDD4-79807F5DE85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636126" y="17965980"/>
                      <a:ext cx="13643905" cy="4185761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marL="445441" indent="-445441" algn="just">
                        <a:buFont typeface="Wingdings" panose="05000000000000000000" pitchFamily="2" charset="2"/>
                        <a:buChar char="Ø"/>
                      </a:pPr>
                      <a:r>
                        <a:rPr lang="en-US" altLang="zh-CN" sz="3118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Spectrogram</a:t>
                      </a:r>
                      <a:r>
                        <a:rPr lang="en-US" altLang="zh-CN" sz="2728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altLang="zh-CN" sz="3118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From wake to sleep, spectrogram gradually shifts from alpha-dominant (8 – 12 Hz) to delta-dominant </a:t>
                      </a:r>
                      <a:r>
                        <a:rPr lang="zh-CN" altLang="en-US" sz="3118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altLang="zh-CN" sz="3118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 – 3 Hz</a:t>
                      </a:r>
                      <a:r>
                        <a:rPr lang="zh-CN" altLang="en-US" sz="3118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） </a:t>
                      </a:r>
                      <a:r>
                        <a:rPr lang="en-US" altLang="zh-CN" sz="3118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state, while in the middle showing a transitional metastable regime.</a:t>
                      </a:r>
                    </a:p>
                    <a:p>
                      <a:pPr marL="445441" indent="-445441" algn="just">
                        <a:buFont typeface="Wingdings" panose="05000000000000000000" pitchFamily="2" charset="2"/>
                        <a:buChar char="Ø"/>
                      </a:pPr>
                      <a:r>
                        <a:rPr lang="en-US" altLang="zh-CN" sz="3118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Eigen time course / power spectrum: </a:t>
                      </a:r>
                      <a:r>
                        <a:rPr lang="en-US" altLang="zh-CN" sz="3118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V2 capture most slow-scale dynamics, while V1 encodes more fast-scale dynamics and some stochastic process; U1 and U2 captures low-frequency background activity and alpha dynamics, respectively, but </a:t>
                      </a:r>
                      <a:r>
                        <a:rPr lang="en-US" altLang="zh-CN" sz="3118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perfectly decoupled</a:t>
                      </a:r>
                      <a:r>
                        <a:rPr lang="en-US" altLang="zh-CN" sz="3118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endParaRPr lang="zh-CN" altLang="en-US" sz="4092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grpSp>
                  <p:nvGrpSpPr>
                    <p:cNvPr id="287" name="组合 286">
                      <a:extLst>
                        <a:ext uri="{FF2B5EF4-FFF2-40B4-BE49-F238E27FC236}">
                          <a16:creationId xmlns:a16="http://schemas.microsoft.com/office/drawing/2014/main" id="{0C600D9B-B745-4B27-94BA-7BF47D195BC9}"/>
                        </a:ext>
                      </a:extLst>
                    </p:cNvPr>
                    <p:cNvGrpSpPr>
                      <a:grpSpLocks noChangeAspect="1"/>
                    </p:cNvGrpSpPr>
                    <p:nvPr/>
                  </p:nvGrpSpPr>
                  <p:grpSpPr>
                    <a:xfrm>
                      <a:off x="15480759" y="21721456"/>
                      <a:ext cx="13954642" cy="4807842"/>
                      <a:chOff x="14967809" y="20288083"/>
                      <a:chExt cx="15148246" cy="5054917"/>
                    </a:xfrm>
                  </p:grpSpPr>
                  <p:pic>
                    <p:nvPicPr>
                      <p:cNvPr id="288" name="图片 287">
                        <a:extLst>
                          <a:ext uri="{FF2B5EF4-FFF2-40B4-BE49-F238E27FC236}">
                            <a16:creationId xmlns:a16="http://schemas.microsoft.com/office/drawing/2014/main" id="{1FAA7818-5B80-4B9F-A0CE-581B4938D70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/>
                    </p:blipFill>
                    <p:spPr>
                      <a:xfrm>
                        <a:off x="14967809" y="21231335"/>
                        <a:ext cx="15148246" cy="4111665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289" name="文本框 288">
                        <a:extLst>
                          <a:ext uri="{FF2B5EF4-FFF2-40B4-BE49-F238E27FC236}">
                            <a16:creationId xmlns:a16="http://schemas.microsoft.com/office/drawing/2014/main" id="{08431A64-708F-485C-8EBC-61C509FB0B3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689114" y="20288083"/>
                        <a:ext cx="6321328" cy="61482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r>
                          <a:rPr lang="en-US" altLang="zh-CN" sz="3118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Low-dimensional trajectories</a:t>
                        </a:r>
                        <a:endParaRPr lang="zh-CN" altLang="en-US" sz="3118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290" name="文本框 289">
                      <a:extLst>
                        <a:ext uri="{FF2B5EF4-FFF2-40B4-BE49-F238E27FC236}">
                          <a16:creationId xmlns:a16="http://schemas.microsoft.com/office/drawing/2014/main" id="{741FE16C-718A-4F82-A416-CE92FE7CFF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940427" y="26918954"/>
                      <a:ext cx="13444175" cy="3046988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marL="445441" indent="-445441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3118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Two global attractors (wake and sleep) are shown in 3D space with different transitional dynamics across subjects in the middle.</a:t>
                      </a:r>
                    </a:p>
                    <a:p>
                      <a:pPr marL="445441" indent="-445441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3118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Dynamics: </a:t>
                      </a:r>
                      <a:r>
                        <a:rPr lang="en-US" altLang="zh-CN" sz="3118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V2 and V1 jointly explain the rapid transient dynamics, while the slow-scale dynamics (</a:t>
                      </a:r>
                      <a:r>
                        <a:rPr lang="en-US" altLang="zh-CN" sz="3118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wake-to-sleep</a:t>
                      </a:r>
                      <a:r>
                        <a:rPr lang="en-US" altLang="zh-CN" sz="3118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is dominated by V2 mode.</a:t>
                      </a:r>
                    </a:p>
                    <a:p>
                      <a:pPr marL="445441" indent="-445441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3118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Stochasticity: </a:t>
                      </a:r>
                      <a:r>
                        <a:rPr lang="en-US" altLang="zh-CN" sz="3118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Noise is </a:t>
                      </a:r>
                      <a:r>
                        <a:rPr lang="en-US" altLang="zh-CN" sz="3118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state-dependent, </a:t>
                      </a:r>
                      <a:r>
                        <a:rPr lang="en-US" altLang="zh-CN" sz="3118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with different coupling strength (</a:t>
                      </a:r>
                      <a:r>
                        <a:rPr lang="en-US" altLang="zh-CN" sz="3118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anisotropic</a:t>
                      </a:r>
                      <a:r>
                        <a:rPr lang="en-US" altLang="zh-CN" sz="3118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 in current coordinate system.</a:t>
                      </a:r>
                    </a:p>
                  </p:txBody>
                </p:sp>
              </p:grpSp>
            </p:grpSp>
            <p:cxnSp>
              <p:nvCxnSpPr>
                <p:cNvPr id="37" name="直接连接符 36">
                  <a:extLst>
                    <a:ext uri="{FF2B5EF4-FFF2-40B4-BE49-F238E27FC236}">
                      <a16:creationId xmlns:a16="http://schemas.microsoft.com/office/drawing/2014/main" id="{074599CB-B385-44AC-9AEA-BCBAFF36C599}"/>
                    </a:ext>
                  </a:extLst>
                </p:cNvPr>
                <p:cNvCxnSpPr/>
                <p:nvPr/>
              </p:nvCxnSpPr>
              <p:spPr>
                <a:xfrm flipH="1">
                  <a:off x="16933281" y="11337873"/>
                  <a:ext cx="495349" cy="2445460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直接连接符 299">
                  <a:extLst>
                    <a:ext uri="{FF2B5EF4-FFF2-40B4-BE49-F238E27FC236}">
                      <a16:creationId xmlns:a16="http://schemas.microsoft.com/office/drawing/2014/main" id="{3DC30B91-9271-4707-BDC0-96C3C8DB0E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261500" y="11362758"/>
                  <a:ext cx="2449742" cy="2432612"/>
                </a:xfrm>
                <a:prstGeom prst="line">
                  <a:avLst/>
                </a:prstGeom>
                <a:ln w="571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FF69DCFC-A66B-4E71-A4F8-CE52931924B5}"/>
                  </a:ext>
                </a:extLst>
              </p:cNvPr>
              <p:cNvSpPr/>
              <p:nvPr/>
            </p:nvSpPr>
            <p:spPr>
              <a:xfrm>
                <a:off x="17076777" y="13791786"/>
                <a:ext cx="223412" cy="259556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1" name="椭圆 160">
              <a:extLst>
                <a:ext uri="{FF2B5EF4-FFF2-40B4-BE49-F238E27FC236}">
                  <a16:creationId xmlns:a16="http://schemas.microsoft.com/office/drawing/2014/main" id="{5A49BAC8-63D8-47DA-9114-BA5DDE382F92}"/>
                </a:ext>
              </a:extLst>
            </p:cNvPr>
            <p:cNvSpPr/>
            <p:nvPr/>
          </p:nvSpPr>
          <p:spPr>
            <a:xfrm>
              <a:off x="17076777" y="15773230"/>
              <a:ext cx="223412" cy="259556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6679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30546</TotalTime>
  <Words>784</Words>
  <Application>Microsoft Office PowerPoint</Application>
  <PresentationFormat>自定义</PresentationFormat>
  <Paragraphs>84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0" baseType="lpstr">
      <vt:lpstr>DengXian</vt:lpstr>
      <vt:lpstr>DengXian</vt:lpstr>
      <vt:lpstr>Arial</vt:lpstr>
      <vt:lpstr>Calibri</vt:lpstr>
      <vt:lpstr>Calibri Light</vt:lpstr>
      <vt:lpstr>Cambria Math</vt:lpstr>
      <vt:lpstr>Times New Roman</vt:lpstr>
      <vt:lpstr>Wingdings</vt:lpstr>
      <vt:lpstr>Office 主题​​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 Zhenxing</dc:creator>
  <cp:lastModifiedBy>HU Zhenxing</cp:lastModifiedBy>
  <cp:revision>180</cp:revision>
  <dcterms:created xsi:type="dcterms:W3CDTF">2024-06-18T12:08:34Z</dcterms:created>
  <dcterms:modified xsi:type="dcterms:W3CDTF">2024-07-10T08:42:17Z</dcterms:modified>
</cp:coreProperties>
</file>